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328" r:id="rId2"/>
    <p:sldId id="370" r:id="rId3"/>
    <p:sldId id="367" r:id="rId4"/>
    <p:sldId id="340" r:id="rId5"/>
    <p:sldId id="333" r:id="rId6"/>
    <p:sldId id="291" r:id="rId7"/>
    <p:sldId id="292" r:id="rId8"/>
    <p:sldId id="293" r:id="rId9"/>
    <p:sldId id="343" r:id="rId10"/>
    <p:sldId id="355" r:id="rId11"/>
    <p:sldId id="364" r:id="rId12"/>
    <p:sldId id="365" r:id="rId13"/>
    <p:sldId id="301" r:id="rId14"/>
    <p:sldId id="368" r:id="rId15"/>
    <p:sldId id="342" r:id="rId16"/>
    <p:sldId id="358" r:id="rId17"/>
    <p:sldId id="345" r:id="rId18"/>
    <p:sldId id="359" r:id="rId19"/>
    <p:sldId id="347" r:id="rId20"/>
    <p:sldId id="352" r:id="rId21"/>
    <p:sldId id="374" r:id="rId22"/>
    <p:sldId id="348" r:id="rId23"/>
    <p:sldId id="353" r:id="rId24"/>
    <p:sldId id="350" r:id="rId25"/>
    <p:sldId id="360" r:id="rId26"/>
    <p:sldId id="361" r:id="rId27"/>
    <p:sldId id="330" r:id="rId28"/>
    <p:sldId id="279" r:id="rId29"/>
    <p:sldId id="338" r:id="rId30"/>
    <p:sldId id="339" r:id="rId31"/>
    <p:sldId id="363" r:id="rId32"/>
    <p:sldId id="356" r:id="rId33"/>
    <p:sldId id="357" r:id="rId34"/>
    <p:sldId id="366" r:id="rId35"/>
    <p:sldId id="344" r:id="rId36"/>
    <p:sldId id="346" r:id="rId37"/>
    <p:sldId id="372" r:id="rId38"/>
    <p:sldId id="341" r:id="rId39"/>
    <p:sldId id="369" r:id="rId40"/>
    <p:sldId id="29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7C789D8-026B-A381-ADD8-2639B786B424}" name="Mendelson, Alex" initials="AM" userId="S::alex.mendelson.698@my.csun.edu::b5197b80-85c3-4871-be06-fccfde9bb34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92A2"/>
    <a:srgbClr val="AA3F5D"/>
    <a:srgbClr val="FFB651"/>
    <a:srgbClr val="FFFFFF"/>
    <a:srgbClr val="BFBFBF"/>
    <a:srgbClr val="156082"/>
    <a:srgbClr val="4EA72E"/>
    <a:srgbClr val="61BEA4"/>
    <a:srgbClr val="BEBEBE"/>
    <a:srgbClr val="F6CB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1768" autoAdjust="0"/>
  </p:normalViewPr>
  <p:slideViewPr>
    <p:cSldViewPr snapToGrid="0">
      <p:cViewPr varScale="1">
        <p:scale>
          <a:sx n="104" d="100"/>
          <a:sy n="104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542B9C-46D8-4BBE-8902-375CB7F186E7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7702FD-BB71-4873-B9AF-3B860E96F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337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80C78-CC0A-69B7-55BD-A2AFF8FAE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31BEE9-57EA-63CF-4A1C-659339F8E8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6D80D9-FEDC-C0D2-1AFB-FE4D2B4DF7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50B61-4BCB-B01F-701F-248C22EFEE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6DC2F-27B9-416A-BA81-4813E6DFD2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6672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96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492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Acknowledge foods not the same maybe</a:t>
            </a:r>
          </a:p>
          <a:p>
            <a:r>
              <a:rPr lang="en-US" dirty="0"/>
              <a:t>Talk a bit about tradeoffs between K and r (not something we are used to observing in most systems)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613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eco-evo more</a:t>
            </a:r>
          </a:p>
          <a:p>
            <a:endParaRPr lang="en-US" dirty="0"/>
          </a:p>
          <a:p>
            <a:r>
              <a:rPr lang="en-US" dirty="0"/>
              <a:t>Think about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623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6DC2F-27B9-416A-BA81-4813E6DFD25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9156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ACE4B-CF1E-C15A-9215-FB38D00A9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8F2E42-D9B4-9ECD-E335-C8B6CC163C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C770C2-B7D1-4D41-B77A-E1685844F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215BC-276D-1BC6-8950-B4D0A317EA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6DC2F-27B9-416A-BA81-4813E6DFD25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766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4C46D-55DB-9B62-A5E9-D50090829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9F7993-DC6C-C6DB-95E5-97141E2D31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C35719-1E15-969F-16F9-8264C1B01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35491-1743-FBA3-C970-82D44605EF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6DC2F-27B9-416A-BA81-4813E6DFD25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4097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5D05B-EC47-3F9B-CF0F-F0A4E0717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EC26BB-F818-2306-A633-24A2D9930C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77E6FE-6640-8BEA-72E0-9D2C96F714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Fewer sig figs on r and K</a:t>
            </a:r>
          </a:p>
          <a:p>
            <a:r>
              <a:rPr lang="en-US" dirty="0"/>
              <a:t>Try full line without breaks, strike day labels, with all 16 timepoints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02FB1-6041-9C0D-4BE8-9850386F6F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362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(Type III)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431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98A8C-B256-6034-A9EE-0DB5A76BC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0204ED-AB0B-590F-24EA-11AA6EFABE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6BA9A9-03A7-D2E9-D521-EF1923C84B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5018E-76EC-B5CF-4217-9E11BA5500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608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831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6DC2F-27B9-416A-BA81-4813E6DFD2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86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Fewer sig figs on r and K</a:t>
            </a:r>
          </a:p>
          <a:p>
            <a:r>
              <a:rPr lang="en-US" dirty="0"/>
              <a:t>Try full line without breaks, strike day labels, with all 16 timepoints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22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042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common garden, replace “plasticity buffer”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109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Break results into two parts: in this first part, we’re addressing whether evolution occurred in response to temperature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20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266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Dots? Line color would be weird. No line?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702FD-BB71-4873-B9AF-3B860E96F1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91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2DAF6-D818-F412-FF30-B1250F74C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69424A-B2B7-F1C8-2FA1-E49219B0CE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80F4F-F557-B014-4B07-B7F198E0A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2D406-C8DC-73ED-7A53-6F072D810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C383A-6E15-2581-6E10-848A70228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07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17BC2-D561-926A-8D0B-871CED61B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AAB570-CFD5-034A-607D-2A172D360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F4308-1360-A1CD-EB9C-9186CBDAD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BA7F9-DFCC-944E-E65F-DC9605E0D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F005-E64F-2CF3-5396-93F47B499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476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FCDB3C-3D7B-0D36-0997-B304123627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88917F-DB59-A36A-11CB-82AB0B3459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D8270-8096-CF4B-69EF-0C6C35C99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EF53B-0D6A-BF5A-3A3B-49F4640C9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289F0-7BBA-AD89-9524-9FDA7A6A6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37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D4A20-6CD5-83AB-BC11-34B948EF0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55F82-DCAE-55E6-E564-0E2670034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4C69E-90D9-5A7C-EF17-8279E0735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5D4C9-B1B1-2D3E-C09C-E0C210793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5DCD4-32DF-4154-5FBB-021DE1677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158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007B4-1A69-5A30-80A6-6FAC42A48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0E7CB-EFF4-04AE-2D87-1435CCA22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7177D-2050-2F0A-125D-C7CC9EE3C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6E7A1-3CAA-CBFC-2833-38715895E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02922-C288-5B22-76E9-96C95B5AE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57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12882-B25A-D7FA-7B74-A50FF0DD6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AFBB1-0491-66EF-8424-010C383CEF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DFFE02-5BFD-A952-AF67-CE095CAB47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3BCE7E-17C2-A1C4-2481-C3DC1A14E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28D1B2-E46F-5CC7-E212-1D98DB7B1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E91F83-E856-78C3-1A86-D302CA240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3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DFB28-8596-9B73-6507-D32278A5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F81D56-4B0C-3D27-2123-2C2731D4C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136EB9-ED78-4C5A-DDA5-EAB4AD3DA9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A215F6-E632-0939-973E-B205479EBF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7683E9-0EA9-E753-E257-F04D12D1F5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C7605D-182D-583C-B3BF-9EDC5FA9C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08EA4C-8838-CA69-4F64-DB77D4FD1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0785B6-DF4B-4C4E-F1AD-C316DB59C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026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A1824-DF90-DDE6-C1DE-E066ACBF2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4A1AD-4D7D-EA68-8867-C7A3A391A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51E81D-7D88-243F-A3A5-AA404D289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35B9F5-4CC0-A494-4947-19BC7F6CB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666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BACC36-19AC-112C-2144-6BF749705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4D7B21-0F2B-FCC0-6C49-924A404D0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F7A63-F5BD-0709-E95A-3A1BF08AF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669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41EEC-EBD5-0A87-AFE3-2AA46216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3EAB1-1D56-77CC-55BE-D2C3C06C5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B8849D-40A9-57CF-354F-9A30800E96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BF7107-755F-B8B2-5C6C-01AA58889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8E71CC-7676-C1D1-3C7B-29375687E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525C1B-E9A6-E63B-DF18-467F57712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51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94196-36E0-F611-4D76-41886968F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5A7FB6-2B6B-A868-179E-D4D91511E7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DD3C24-B729-868B-3361-61EA58013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A17FDB-A869-33F0-C8EC-BF460CDB2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773B1E-3118-2436-96F1-89CD5DF9B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A4914F-D7DF-D774-DF1B-ECB12C62A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176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8FDD67-C88E-1B63-897D-61B559D43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21BDF-0A0F-6C52-022F-633C6D10E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74E8F-4C6F-2A56-BD23-832C5D7752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22F552-6455-4168-A77A-BD3AE36C508D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F02A5-42BA-8293-8087-3A571C386A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71D0E-104F-9791-0433-98D1EED832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117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32.jpeg"/><Relationship Id="rId7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34.jpeg"/><Relationship Id="rId4" Type="http://schemas.openxmlformats.org/officeDocument/2006/relationships/image" Target="../media/image33.jpe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TIFF"/><Relationship Id="rId5" Type="http://schemas.openxmlformats.org/officeDocument/2006/relationships/image" Target="../media/image50.TIFF"/><Relationship Id="rId4" Type="http://schemas.openxmlformats.org/officeDocument/2006/relationships/image" Target="../media/image4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emf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9.jpeg"/><Relationship Id="rId3" Type="http://schemas.openxmlformats.org/officeDocument/2006/relationships/image" Target="../media/image12.emf"/><Relationship Id="rId7" Type="http://schemas.openxmlformats.org/officeDocument/2006/relationships/image" Target="../media/image15.png"/><Relationship Id="rId12" Type="http://schemas.microsoft.com/office/2007/relationships/hdphoto" Target="../media/hdphoto3.wdp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microsoft.com/office/2007/relationships/hdphoto" Target="../media/hdphoto4.wdp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16.jpe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3.jpeg"/><Relationship Id="rId7" Type="http://schemas.microsoft.com/office/2007/relationships/hdphoto" Target="../media/hdphoto1.wdp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6.jpeg"/><Relationship Id="rId4" Type="http://schemas.openxmlformats.org/officeDocument/2006/relationships/image" Target="../media/image24.jpeg"/><Relationship Id="rId9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Relationship Id="rId9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BCA4653-62EC-97AA-0D65-273E6FD2BB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74933" y="2905857"/>
            <a:ext cx="3256344" cy="49670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Alex Mendelson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AB33F05-9918-B005-BA85-F6FB9EFB3B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" r="-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A462F56-837D-347F-CBF4-0A69E3295585}"/>
              </a:ext>
            </a:extLst>
          </p:cNvPr>
          <p:cNvSpPr/>
          <p:nvPr/>
        </p:nvSpPr>
        <p:spPr>
          <a:xfrm rot="1246635">
            <a:off x="1041934" y="2426461"/>
            <a:ext cx="2834505" cy="2679251"/>
          </a:xfrm>
          <a:custGeom>
            <a:avLst/>
            <a:gdLst>
              <a:gd name="connsiteX0" fmla="*/ 2240280 w 2240280"/>
              <a:gd name="connsiteY0" fmla="*/ 2011680 h 2011680"/>
              <a:gd name="connsiteX1" fmla="*/ 0 w 2240280"/>
              <a:gd name="connsiteY1" fmla="*/ 1508760 h 2011680"/>
              <a:gd name="connsiteX2" fmla="*/ 1028700 w 2240280"/>
              <a:gd name="connsiteY2" fmla="*/ 0 h 2011680"/>
              <a:gd name="connsiteX3" fmla="*/ 2240280 w 2240280"/>
              <a:gd name="connsiteY3" fmla="*/ 201168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0280" h="2011680">
                <a:moveTo>
                  <a:pt x="2240280" y="2011680"/>
                </a:moveTo>
                <a:lnTo>
                  <a:pt x="0" y="1508760"/>
                </a:lnTo>
                <a:lnTo>
                  <a:pt x="1028700" y="0"/>
                </a:lnTo>
                <a:lnTo>
                  <a:pt x="2240280" y="2011680"/>
                </a:lnTo>
                <a:close/>
              </a:path>
            </a:pathLst>
          </a:custGeom>
          <a:solidFill>
            <a:srgbClr val="B4E5A2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blue surface&#10;&#10;Description automatically generated">
            <a:extLst>
              <a:ext uri="{FF2B5EF4-FFF2-40B4-BE49-F238E27FC236}">
                <a16:creationId xmlns:a16="http://schemas.microsoft.com/office/drawing/2014/main" id="{BBD1043F-4D2B-AF59-E863-A55FF0A8338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27" y="1539433"/>
            <a:ext cx="2586145" cy="2586145"/>
          </a:xfrm>
          <a:prstGeom prst="ellipse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2B3B3B8-D2C3-597A-5570-57D98CA0B11C}"/>
              </a:ext>
            </a:extLst>
          </p:cNvPr>
          <p:cNvSpPr>
            <a:spLocks/>
          </p:cNvSpPr>
          <p:nvPr/>
        </p:nvSpPr>
        <p:spPr>
          <a:xfrm>
            <a:off x="5600620" y="2905857"/>
            <a:ext cx="6591380" cy="2320205"/>
          </a:xfrm>
          <a:prstGeom prst="rect">
            <a:avLst/>
          </a:prstGeom>
          <a:solidFill>
            <a:srgbClr val="196B2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1784EB-E59C-8CF4-9B19-5EA6C287E6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38221" y="3110960"/>
            <a:ext cx="6329767" cy="959823"/>
          </a:xfrm>
        </p:spPr>
        <p:txBody>
          <a:bodyPr anchor="t">
            <a:noAutofit/>
          </a:bodyPr>
          <a:lstStyle/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kern="1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The search for indirect ecological effects of evolution</a:t>
            </a:r>
            <a:r>
              <a:rPr lang="en-US" sz="2800" b="1" kern="100" dirty="0">
                <a:solidFill>
                  <a:schemeClr val="bg1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 in </a:t>
            </a:r>
            <a:r>
              <a:rPr lang="en-US" sz="2800" b="1" kern="1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pitcher plant rotifers </a:t>
            </a:r>
            <a:endParaRPr lang="en-US" sz="2800" kern="100" dirty="0">
              <a:solidFill>
                <a:schemeClr val="bg1"/>
              </a:solidFill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016CC94-F3FC-2692-0628-61DB55968404}"/>
              </a:ext>
            </a:extLst>
          </p:cNvPr>
          <p:cNvSpPr txBox="1">
            <a:spLocks/>
          </p:cNvSpPr>
          <p:nvPr/>
        </p:nvSpPr>
        <p:spPr>
          <a:xfrm>
            <a:off x="5737167" y="4227273"/>
            <a:ext cx="4410164" cy="640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1400" b="1" dirty="0">
                <a:solidFill>
                  <a:schemeClr val="bg1"/>
                </a:solidFill>
                <a:cs typeface="Times New Roman" panose="02020603050405020304" pitchFamily="18" charset="0"/>
              </a:rPr>
              <a:t>Alex A. Mendelson, Casey P. terHorst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1400" b="1" dirty="0">
                <a:solidFill>
                  <a:schemeClr val="bg1"/>
                </a:solidFill>
                <a:cs typeface="Times New Roman" panose="02020603050405020304" pitchFamily="18" charset="0"/>
              </a:rPr>
              <a:t>California State University, Northridge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CE95300-DAF5-11B9-D1B0-498DD6260676}"/>
              </a:ext>
            </a:extLst>
          </p:cNvPr>
          <p:cNvSpPr/>
          <p:nvPr/>
        </p:nvSpPr>
        <p:spPr>
          <a:xfrm rot="2041283" flipH="1">
            <a:off x="6654146" y="1603369"/>
            <a:ext cx="1832243" cy="2525658"/>
          </a:xfrm>
          <a:prstGeom prst="arc">
            <a:avLst>
              <a:gd name="adj1" fmla="val 13168670"/>
              <a:gd name="adj2" fmla="val 1762684"/>
            </a:avLst>
          </a:prstGeom>
          <a:ln w="57150">
            <a:solidFill>
              <a:srgbClr val="CAE739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215815 w 2491007"/>
                      <a:gd name="connsiteY0" fmla="*/ 414 h 2916195"/>
                      <a:gd name="connsiteX1" fmla="*/ 2316839 w 2491007"/>
                      <a:gd name="connsiteY1" fmla="*/ 714438 h 2916195"/>
                      <a:gd name="connsiteX2" fmla="*/ 2425145 w 2491007"/>
                      <a:gd name="connsiteY2" fmla="*/ 1925972 h 2916195"/>
                      <a:gd name="connsiteX3" fmla="*/ 2008339 w 2491007"/>
                      <a:gd name="connsiteY3" fmla="*/ 1760657 h 2916195"/>
                      <a:gd name="connsiteX4" fmla="*/ 1615125 w 2491007"/>
                      <a:gd name="connsiteY4" fmla="*/ 1604699 h 2916195"/>
                      <a:gd name="connsiteX5" fmla="*/ 1245504 w 2491007"/>
                      <a:gd name="connsiteY5" fmla="*/ 1458098 h 2916195"/>
                      <a:gd name="connsiteX6" fmla="*/ 1236201 w 2491007"/>
                      <a:gd name="connsiteY6" fmla="*/ 1001357 h 2916195"/>
                      <a:gd name="connsiteX7" fmla="*/ 1226899 w 2491007"/>
                      <a:gd name="connsiteY7" fmla="*/ 544616 h 2916195"/>
                      <a:gd name="connsiteX8" fmla="*/ 1215815 w 2491007"/>
                      <a:gd name="connsiteY8" fmla="*/ 414 h 2916195"/>
                      <a:gd name="connsiteX0" fmla="*/ 1215815 w 2491007"/>
                      <a:gd name="connsiteY0" fmla="*/ 414 h 2916195"/>
                      <a:gd name="connsiteX1" fmla="*/ 2316839 w 2491007"/>
                      <a:gd name="connsiteY1" fmla="*/ 714438 h 2916195"/>
                      <a:gd name="connsiteX2" fmla="*/ 2425145 w 2491007"/>
                      <a:gd name="connsiteY2" fmla="*/ 1925972 h 29161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491007" h="2916195" stroke="0" extrusionOk="0">
                        <a:moveTo>
                          <a:pt x="1215815" y="414"/>
                        </a:moveTo>
                        <a:cubicBezTo>
                          <a:pt x="1582586" y="-63674"/>
                          <a:pt x="2023687" y="284677"/>
                          <a:pt x="2316839" y="714438"/>
                        </a:cubicBezTo>
                        <a:cubicBezTo>
                          <a:pt x="2595704" y="1100120"/>
                          <a:pt x="2445677" y="1526028"/>
                          <a:pt x="2425145" y="1925972"/>
                        </a:cubicBezTo>
                        <a:cubicBezTo>
                          <a:pt x="2317838" y="1886004"/>
                          <a:pt x="2136513" y="1811141"/>
                          <a:pt x="2008339" y="1760657"/>
                        </a:cubicBezTo>
                        <a:cubicBezTo>
                          <a:pt x="1880165" y="1710173"/>
                          <a:pt x="1799813" y="1673922"/>
                          <a:pt x="1615125" y="1604699"/>
                        </a:cubicBezTo>
                        <a:cubicBezTo>
                          <a:pt x="1430437" y="1535476"/>
                          <a:pt x="1346590" y="1470904"/>
                          <a:pt x="1245504" y="1458098"/>
                        </a:cubicBezTo>
                        <a:cubicBezTo>
                          <a:pt x="1190177" y="1325081"/>
                          <a:pt x="1290548" y="1177755"/>
                          <a:pt x="1236201" y="1001357"/>
                        </a:cubicBezTo>
                        <a:cubicBezTo>
                          <a:pt x="1181854" y="824959"/>
                          <a:pt x="1283583" y="771762"/>
                          <a:pt x="1226899" y="544616"/>
                        </a:cubicBezTo>
                        <a:cubicBezTo>
                          <a:pt x="1170214" y="317470"/>
                          <a:pt x="1257819" y="125940"/>
                          <a:pt x="1215815" y="414"/>
                        </a:cubicBezTo>
                        <a:close/>
                      </a:path>
                      <a:path w="2491007" h="2916195" fill="none" extrusionOk="0">
                        <a:moveTo>
                          <a:pt x="1215815" y="414"/>
                        </a:moveTo>
                        <a:cubicBezTo>
                          <a:pt x="1794877" y="18806"/>
                          <a:pt x="1986847" y="244653"/>
                          <a:pt x="2316839" y="714438"/>
                        </a:cubicBezTo>
                        <a:cubicBezTo>
                          <a:pt x="2591517" y="1153473"/>
                          <a:pt x="2595035" y="1602259"/>
                          <a:pt x="2425145" y="1925972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4F567641-11DB-4DDB-05BF-B0A2B82C6EF5}"/>
              </a:ext>
            </a:extLst>
          </p:cNvPr>
          <p:cNvSpPr/>
          <p:nvPr/>
        </p:nvSpPr>
        <p:spPr>
          <a:xfrm rot="14965854">
            <a:off x="8542066" y="4000211"/>
            <a:ext cx="1516882" cy="2561717"/>
          </a:xfrm>
          <a:prstGeom prst="arc">
            <a:avLst>
              <a:gd name="adj1" fmla="val 9665983"/>
              <a:gd name="adj2" fmla="val 17155676"/>
            </a:avLst>
          </a:prstGeom>
          <a:ln w="57150">
            <a:solidFill>
              <a:srgbClr val="CAE739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215815 w 2491007"/>
                      <a:gd name="connsiteY0" fmla="*/ 414 h 2916195"/>
                      <a:gd name="connsiteX1" fmla="*/ 2316839 w 2491007"/>
                      <a:gd name="connsiteY1" fmla="*/ 714438 h 2916195"/>
                      <a:gd name="connsiteX2" fmla="*/ 2425145 w 2491007"/>
                      <a:gd name="connsiteY2" fmla="*/ 1925972 h 2916195"/>
                      <a:gd name="connsiteX3" fmla="*/ 2008339 w 2491007"/>
                      <a:gd name="connsiteY3" fmla="*/ 1760657 h 2916195"/>
                      <a:gd name="connsiteX4" fmla="*/ 1615125 w 2491007"/>
                      <a:gd name="connsiteY4" fmla="*/ 1604699 h 2916195"/>
                      <a:gd name="connsiteX5" fmla="*/ 1245504 w 2491007"/>
                      <a:gd name="connsiteY5" fmla="*/ 1458098 h 2916195"/>
                      <a:gd name="connsiteX6" fmla="*/ 1236201 w 2491007"/>
                      <a:gd name="connsiteY6" fmla="*/ 1001357 h 2916195"/>
                      <a:gd name="connsiteX7" fmla="*/ 1226899 w 2491007"/>
                      <a:gd name="connsiteY7" fmla="*/ 544616 h 2916195"/>
                      <a:gd name="connsiteX8" fmla="*/ 1215815 w 2491007"/>
                      <a:gd name="connsiteY8" fmla="*/ 414 h 2916195"/>
                      <a:gd name="connsiteX0" fmla="*/ 1215815 w 2491007"/>
                      <a:gd name="connsiteY0" fmla="*/ 414 h 2916195"/>
                      <a:gd name="connsiteX1" fmla="*/ 2316839 w 2491007"/>
                      <a:gd name="connsiteY1" fmla="*/ 714438 h 2916195"/>
                      <a:gd name="connsiteX2" fmla="*/ 2425145 w 2491007"/>
                      <a:gd name="connsiteY2" fmla="*/ 1925972 h 29161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491007" h="2916195" stroke="0" extrusionOk="0">
                        <a:moveTo>
                          <a:pt x="1215815" y="414"/>
                        </a:moveTo>
                        <a:cubicBezTo>
                          <a:pt x="1582586" y="-63674"/>
                          <a:pt x="2023687" y="284677"/>
                          <a:pt x="2316839" y="714438"/>
                        </a:cubicBezTo>
                        <a:cubicBezTo>
                          <a:pt x="2595704" y="1100120"/>
                          <a:pt x="2445677" y="1526028"/>
                          <a:pt x="2425145" y="1925972"/>
                        </a:cubicBezTo>
                        <a:cubicBezTo>
                          <a:pt x="2317838" y="1886004"/>
                          <a:pt x="2136513" y="1811141"/>
                          <a:pt x="2008339" y="1760657"/>
                        </a:cubicBezTo>
                        <a:cubicBezTo>
                          <a:pt x="1880165" y="1710173"/>
                          <a:pt x="1799813" y="1673922"/>
                          <a:pt x="1615125" y="1604699"/>
                        </a:cubicBezTo>
                        <a:cubicBezTo>
                          <a:pt x="1430437" y="1535476"/>
                          <a:pt x="1346590" y="1470904"/>
                          <a:pt x="1245504" y="1458098"/>
                        </a:cubicBezTo>
                        <a:cubicBezTo>
                          <a:pt x="1190177" y="1325081"/>
                          <a:pt x="1290548" y="1177755"/>
                          <a:pt x="1236201" y="1001357"/>
                        </a:cubicBezTo>
                        <a:cubicBezTo>
                          <a:pt x="1181854" y="824959"/>
                          <a:pt x="1283583" y="771762"/>
                          <a:pt x="1226899" y="544616"/>
                        </a:cubicBezTo>
                        <a:cubicBezTo>
                          <a:pt x="1170214" y="317470"/>
                          <a:pt x="1257819" y="125940"/>
                          <a:pt x="1215815" y="414"/>
                        </a:cubicBezTo>
                        <a:close/>
                      </a:path>
                      <a:path w="2491007" h="2916195" fill="none" extrusionOk="0">
                        <a:moveTo>
                          <a:pt x="1215815" y="414"/>
                        </a:moveTo>
                        <a:cubicBezTo>
                          <a:pt x="1794877" y="18806"/>
                          <a:pt x="1986847" y="244653"/>
                          <a:pt x="2316839" y="714438"/>
                        </a:cubicBezTo>
                        <a:cubicBezTo>
                          <a:pt x="2591517" y="1153473"/>
                          <a:pt x="2595035" y="1602259"/>
                          <a:pt x="2425145" y="1925972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8" descr="terHorst Lab Research">
            <a:extLst>
              <a:ext uri="{FF2B5EF4-FFF2-40B4-BE49-F238E27FC236}">
                <a16:creationId xmlns:a16="http://schemas.microsoft.com/office/drawing/2014/main" id="{520A6C2D-D733-92DB-E9DF-C17C1FCA2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878" y="4168511"/>
            <a:ext cx="1547715" cy="95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113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38963-2FE9-2D0A-4FF9-6BDC07C47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46097C-3AC8-A497-7891-63E65D8D749D}"/>
              </a:ext>
            </a:extLst>
          </p:cNvPr>
          <p:cNvSpPr txBox="1"/>
          <p:nvPr/>
        </p:nvSpPr>
        <p:spPr>
          <a:xfrm>
            <a:off x="1687174" y="4127561"/>
            <a:ext cx="3703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Do populations of </a:t>
            </a:r>
            <a:r>
              <a:rPr lang="en-US" sz="2400" b="1" i="1" dirty="0"/>
              <a:t>H. rosa</a:t>
            </a:r>
            <a:r>
              <a:rPr lang="en-US" sz="2400" b="1" dirty="0"/>
              <a:t> evolve in response to temperature?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233D7303-658B-78AF-D743-518DC404FCEB}"/>
              </a:ext>
            </a:extLst>
          </p:cNvPr>
          <p:cNvSpPr/>
          <p:nvPr/>
        </p:nvSpPr>
        <p:spPr>
          <a:xfrm rot="10591980">
            <a:off x="3891079" y="2269853"/>
            <a:ext cx="1465634" cy="1181261"/>
          </a:xfrm>
          <a:prstGeom prst="arc">
            <a:avLst>
              <a:gd name="adj1" fmla="val 11428173"/>
              <a:gd name="adj2" fmla="val 394127"/>
            </a:avLst>
          </a:prstGeom>
          <a:ln w="38100">
            <a:prstDash val="solid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D70C13-40B7-2414-A893-9DC497C1C3F6}"/>
              </a:ext>
            </a:extLst>
          </p:cNvPr>
          <p:cNvSpPr/>
          <p:nvPr/>
        </p:nvSpPr>
        <p:spPr>
          <a:xfrm>
            <a:off x="3892540" y="3086623"/>
            <a:ext cx="426945" cy="224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E08B26-5457-6763-AB8A-03AB8252F89D}"/>
              </a:ext>
            </a:extLst>
          </p:cNvPr>
          <p:cNvSpPr/>
          <p:nvPr/>
        </p:nvSpPr>
        <p:spPr>
          <a:xfrm>
            <a:off x="4860760" y="2150391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Rotifers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197235-6819-5A07-2E05-9EE10DD3280E}"/>
              </a:ext>
            </a:extLst>
          </p:cNvPr>
          <p:cNvSpPr/>
          <p:nvPr/>
        </p:nvSpPr>
        <p:spPr>
          <a:xfrm>
            <a:off x="993230" y="3128184"/>
            <a:ext cx="1902372" cy="67529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Climate Change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BD17D1-C61E-69A1-C282-72615541A316}"/>
              </a:ext>
            </a:extLst>
          </p:cNvPr>
          <p:cNvSpPr/>
          <p:nvPr/>
        </p:nvSpPr>
        <p:spPr>
          <a:xfrm>
            <a:off x="8570895" y="2150391"/>
            <a:ext cx="1902372" cy="67529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Protist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51C4D00-46D0-D8A4-8912-FEF6F25048E0}"/>
              </a:ext>
            </a:extLst>
          </p:cNvPr>
          <p:cNvCxnSpPr>
            <a:cxnSpLocks/>
          </p:cNvCxnSpPr>
          <p:nvPr/>
        </p:nvCxnSpPr>
        <p:spPr>
          <a:xfrm>
            <a:off x="3179701" y="2459817"/>
            <a:ext cx="144677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320EC4-EE9D-EA26-0D99-8FF162EBAA06}"/>
              </a:ext>
            </a:extLst>
          </p:cNvPr>
          <p:cNvSpPr txBox="1"/>
          <p:nvPr/>
        </p:nvSpPr>
        <p:spPr>
          <a:xfrm>
            <a:off x="2990515" y="2488036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Higher Temp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407253-0D40-F1CC-C0F1-2FB8AC0F974C}"/>
              </a:ext>
            </a:extLst>
          </p:cNvPr>
          <p:cNvSpPr txBox="1"/>
          <p:nvPr/>
        </p:nvSpPr>
        <p:spPr>
          <a:xfrm>
            <a:off x="3175846" y="2989430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accent1"/>
                </a:solidFill>
              </a:rPr>
              <a:t>evolution</a:t>
            </a:r>
          </a:p>
        </p:txBody>
      </p:sp>
      <p:pic>
        <p:nvPicPr>
          <p:cNvPr id="14" name="Picture 2" descr="Free Vectors | rising temperature icon">
            <a:extLst>
              <a:ext uri="{FF2B5EF4-FFF2-40B4-BE49-F238E27FC236}">
                <a16:creationId xmlns:a16="http://schemas.microsoft.com/office/drawing/2014/main" id="{254F898F-510C-4AE5-78E3-0FDD8DFA3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13" y="1732735"/>
            <a:ext cx="1822943" cy="136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38933B9-B934-299C-7E7F-7C9A16EAE91C}"/>
              </a:ext>
            </a:extLst>
          </p:cNvPr>
          <p:cNvCxnSpPr>
            <a:cxnSpLocks/>
          </p:cNvCxnSpPr>
          <p:nvPr/>
        </p:nvCxnSpPr>
        <p:spPr>
          <a:xfrm>
            <a:off x="6943627" y="2475279"/>
            <a:ext cx="1446773" cy="0"/>
          </a:xfrm>
          <a:prstGeom prst="straightConnector1">
            <a:avLst/>
          </a:prstGeom>
          <a:ln w="38100">
            <a:solidFill>
              <a:srgbClr val="BEBEBE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F5ED625-B07E-BCC5-8FC2-A8AEB9429696}"/>
              </a:ext>
            </a:extLst>
          </p:cNvPr>
          <p:cNvSpPr txBox="1"/>
          <p:nvPr/>
        </p:nvSpPr>
        <p:spPr>
          <a:xfrm>
            <a:off x="6754441" y="2503498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Competition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5C61DEAB-0703-22F3-3E8E-5DD6F58BA1F3}"/>
              </a:ext>
            </a:extLst>
          </p:cNvPr>
          <p:cNvSpPr/>
          <p:nvPr/>
        </p:nvSpPr>
        <p:spPr>
          <a:xfrm rot="20074593">
            <a:off x="4742872" y="3156997"/>
            <a:ext cx="1465634" cy="1181261"/>
          </a:xfrm>
          <a:prstGeom prst="arc">
            <a:avLst>
              <a:gd name="adj1" fmla="val 15929155"/>
              <a:gd name="adj2" fmla="val 19234274"/>
            </a:avLst>
          </a:prstGeom>
          <a:ln w="38100">
            <a:solidFill>
              <a:srgbClr val="BEBEBE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C26F7426-4864-0D8D-3E59-E04F6AE5E1C1}"/>
              </a:ext>
            </a:extLst>
          </p:cNvPr>
          <p:cNvSpPr/>
          <p:nvPr/>
        </p:nvSpPr>
        <p:spPr>
          <a:xfrm rot="10354731">
            <a:off x="5383075" y="2038908"/>
            <a:ext cx="2122223" cy="1181261"/>
          </a:xfrm>
          <a:prstGeom prst="arc">
            <a:avLst>
              <a:gd name="adj1" fmla="val 12305525"/>
              <a:gd name="adj2" fmla="val 19797538"/>
            </a:avLst>
          </a:prstGeom>
          <a:ln w="38100">
            <a:solidFill>
              <a:schemeClr val="bg2">
                <a:lumMod val="90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104386-8F30-9B7A-908F-0CE91D036276}"/>
              </a:ext>
            </a:extLst>
          </p:cNvPr>
          <p:cNvSpPr txBox="1"/>
          <p:nvPr/>
        </p:nvSpPr>
        <p:spPr>
          <a:xfrm>
            <a:off x="5491093" y="3198723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Indirect effect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769697-0A27-D77C-9E6A-A83184707D88}"/>
              </a:ext>
            </a:extLst>
          </p:cNvPr>
          <p:cNvSpPr txBox="1"/>
          <p:nvPr/>
        </p:nvSpPr>
        <p:spPr>
          <a:xfrm>
            <a:off x="3217421" y="3244882"/>
            <a:ext cx="8018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1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9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1F584-3425-83E4-76BA-4BC8541A0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c 5">
            <a:extLst>
              <a:ext uri="{FF2B5EF4-FFF2-40B4-BE49-F238E27FC236}">
                <a16:creationId xmlns:a16="http://schemas.microsoft.com/office/drawing/2014/main" id="{D7D6991E-F266-D206-A19F-4034CECDC451}"/>
              </a:ext>
            </a:extLst>
          </p:cNvPr>
          <p:cNvSpPr/>
          <p:nvPr/>
        </p:nvSpPr>
        <p:spPr>
          <a:xfrm rot="10591980">
            <a:off x="3891079" y="2269853"/>
            <a:ext cx="1465634" cy="1181261"/>
          </a:xfrm>
          <a:prstGeom prst="arc">
            <a:avLst>
              <a:gd name="adj1" fmla="val 11428173"/>
              <a:gd name="adj2" fmla="val 394127"/>
            </a:avLst>
          </a:prstGeom>
          <a:ln w="38100">
            <a:prstDash val="solid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6C8898-EAED-9AEA-8DF4-4D9DEC87D527}"/>
              </a:ext>
            </a:extLst>
          </p:cNvPr>
          <p:cNvSpPr/>
          <p:nvPr/>
        </p:nvSpPr>
        <p:spPr>
          <a:xfrm>
            <a:off x="3892540" y="3086623"/>
            <a:ext cx="426945" cy="224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10B365-01F5-02FB-2D9A-87860BC22A89}"/>
              </a:ext>
            </a:extLst>
          </p:cNvPr>
          <p:cNvSpPr/>
          <p:nvPr/>
        </p:nvSpPr>
        <p:spPr>
          <a:xfrm>
            <a:off x="4860760" y="2150391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Rotifers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A017F9-F14C-BFF5-05F8-8886BE10651F}"/>
              </a:ext>
            </a:extLst>
          </p:cNvPr>
          <p:cNvSpPr/>
          <p:nvPr/>
        </p:nvSpPr>
        <p:spPr>
          <a:xfrm>
            <a:off x="993230" y="3128184"/>
            <a:ext cx="1902372" cy="67529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Climate Change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A8499-B275-1543-75BD-0062D3A62C10}"/>
              </a:ext>
            </a:extLst>
          </p:cNvPr>
          <p:cNvSpPr/>
          <p:nvPr/>
        </p:nvSpPr>
        <p:spPr>
          <a:xfrm>
            <a:off x="8570895" y="2150391"/>
            <a:ext cx="1902372" cy="675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Protist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F169C0-2EA1-2829-12AC-02F3E8DCC66B}"/>
              </a:ext>
            </a:extLst>
          </p:cNvPr>
          <p:cNvCxnSpPr>
            <a:cxnSpLocks/>
          </p:cNvCxnSpPr>
          <p:nvPr/>
        </p:nvCxnSpPr>
        <p:spPr>
          <a:xfrm>
            <a:off x="3179701" y="2459817"/>
            <a:ext cx="144677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B905EF4-2643-7F90-ACF4-F19C7056396F}"/>
              </a:ext>
            </a:extLst>
          </p:cNvPr>
          <p:cNvSpPr txBox="1"/>
          <p:nvPr/>
        </p:nvSpPr>
        <p:spPr>
          <a:xfrm>
            <a:off x="2990515" y="2488036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Higher Temp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C05746-B658-9F72-9374-6390F6281D72}"/>
              </a:ext>
            </a:extLst>
          </p:cNvPr>
          <p:cNvSpPr txBox="1"/>
          <p:nvPr/>
        </p:nvSpPr>
        <p:spPr>
          <a:xfrm>
            <a:off x="3175846" y="2989430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accent1"/>
                </a:solidFill>
              </a:rPr>
              <a:t>evolution</a:t>
            </a:r>
          </a:p>
        </p:txBody>
      </p:sp>
      <p:pic>
        <p:nvPicPr>
          <p:cNvPr id="14" name="Picture 2" descr="Free Vectors | rising temperature icon">
            <a:extLst>
              <a:ext uri="{FF2B5EF4-FFF2-40B4-BE49-F238E27FC236}">
                <a16:creationId xmlns:a16="http://schemas.microsoft.com/office/drawing/2014/main" id="{469A9CD2-3545-4496-C643-32F13BC69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13" y="1732735"/>
            <a:ext cx="1822943" cy="136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24A55D-933D-BF3D-D6EE-70D2A2B05336}"/>
              </a:ext>
            </a:extLst>
          </p:cNvPr>
          <p:cNvCxnSpPr>
            <a:cxnSpLocks/>
          </p:cNvCxnSpPr>
          <p:nvPr/>
        </p:nvCxnSpPr>
        <p:spPr>
          <a:xfrm>
            <a:off x="6943627" y="2475279"/>
            <a:ext cx="1446773" cy="0"/>
          </a:xfrm>
          <a:prstGeom prst="straightConnector1">
            <a:avLst/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E78D7D-2D3B-2CC3-A068-3FDA3C4AD283}"/>
              </a:ext>
            </a:extLst>
          </p:cNvPr>
          <p:cNvSpPr txBox="1"/>
          <p:nvPr/>
        </p:nvSpPr>
        <p:spPr>
          <a:xfrm>
            <a:off x="6754441" y="2503498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</a:rPr>
              <a:t>Competition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1C2E6243-E102-BFE5-516D-E50E1D4C3BA7}"/>
              </a:ext>
            </a:extLst>
          </p:cNvPr>
          <p:cNvSpPr/>
          <p:nvPr/>
        </p:nvSpPr>
        <p:spPr>
          <a:xfrm rot="20074593">
            <a:off x="4742872" y="3156997"/>
            <a:ext cx="1465634" cy="1181261"/>
          </a:xfrm>
          <a:prstGeom prst="arc">
            <a:avLst>
              <a:gd name="adj1" fmla="val 15929155"/>
              <a:gd name="adj2" fmla="val 19234274"/>
            </a:avLst>
          </a:prstGeom>
          <a:ln w="38100">
            <a:solidFill>
              <a:srgbClr val="BEBEBE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489F52E1-0A76-5461-B346-142DA33B6922}"/>
              </a:ext>
            </a:extLst>
          </p:cNvPr>
          <p:cNvSpPr/>
          <p:nvPr/>
        </p:nvSpPr>
        <p:spPr>
          <a:xfrm rot="10354731">
            <a:off x="5383075" y="2038908"/>
            <a:ext cx="2122223" cy="1181261"/>
          </a:xfrm>
          <a:prstGeom prst="arc">
            <a:avLst>
              <a:gd name="adj1" fmla="val 12305525"/>
              <a:gd name="adj2" fmla="val 19797538"/>
            </a:avLst>
          </a:prstGeom>
          <a:ln w="38100">
            <a:solidFill>
              <a:schemeClr val="bg2">
                <a:lumMod val="90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D3C326-111F-AA3C-6197-41E9ED4D65F2}"/>
              </a:ext>
            </a:extLst>
          </p:cNvPr>
          <p:cNvSpPr txBox="1"/>
          <p:nvPr/>
        </p:nvSpPr>
        <p:spPr>
          <a:xfrm>
            <a:off x="5491093" y="3198723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Indirect effect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440D36-17AE-0F42-8FCF-F197F83EAD1D}"/>
              </a:ext>
            </a:extLst>
          </p:cNvPr>
          <p:cNvSpPr txBox="1"/>
          <p:nvPr/>
        </p:nvSpPr>
        <p:spPr>
          <a:xfrm>
            <a:off x="3217421" y="3244882"/>
            <a:ext cx="8018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1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F71123-89D3-45FD-A920-9A89593479A7}"/>
              </a:ext>
            </a:extLst>
          </p:cNvPr>
          <p:cNvSpPr txBox="1"/>
          <p:nvPr/>
        </p:nvSpPr>
        <p:spPr>
          <a:xfrm>
            <a:off x="8027613" y="875018"/>
            <a:ext cx="3859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Are populations of </a:t>
            </a:r>
            <a:r>
              <a:rPr lang="en-US" sz="2400" b="1" i="1" dirty="0"/>
              <a:t>H. rosa</a:t>
            </a:r>
            <a:r>
              <a:rPr lang="en-US" sz="2400" b="1" dirty="0"/>
              <a:t> affected by competition with </a:t>
            </a:r>
            <a:r>
              <a:rPr lang="en-US" sz="2400" b="1" i="1" dirty="0"/>
              <a:t>Tetrahymena</a:t>
            </a:r>
            <a:r>
              <a:rPr lang="en-US" sz="2400" b="1" dirty="0"/>
              <a:t> sp.?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9CE5E3-C8A7-F619-6699-B5D1129C25D5}"/>
              </a:ext>
            </a:extLst>
          </p:cNvPr>
          <p:cNvSpPr txBox="1"/>
          <p:nvPr/>
        </p:nvSpPr>
        <p:spPr>
          <a:xfrm>
            <a:off x="1687174" y="4127561"/>
            <a:ext cx="3703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Do populations of </a:t>
            </a:r>
            <a:r>
              <a:rPr lang="en-US" sz="2400" i="1" dirty="0"/>
              <a:t>H. rosa</a:t>
            </a:r>
            <a:r>
              <a:rPr lang="en-US" sz="2400" dirty="0"/>
              <a:t> evolve in response to temperature?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68E747-1F4D-BF29-1FEE-F2092D2019AF}"/>
              </a:ext>
            </a:extLst>
          </p:cNvPr>
          <p:cNvSpPr txBox="1"/>
          <p:nvPr/>
        </p:nvSpPr>
        <p:spPr>
          <a:xfrm>
            <a:off x="7171785" y="937676"/>
            <a:ext cx="8018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2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714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5938F-BDF9-C222-CB9E-7E64E8FD0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c 5">
            <a:extLst>
              <a:ext uri="{FF2B5EF4-FFF2-40B4-BE49-F238E27FC236}">
                <a16:creationId xmlns:a16="http://schemas.microsoft.com/office/drawing/2014/main" id="{3209F8E1-718C-D94C-FA20-7E349EA5AF49}"/>
              </a:ext>
            </a:extLst>
          </p:cNvPr>
          <p:cNvSpPr/>
          <p:nvPr/>
        </p:nvSpPr>
        <p:spPr>
          <a:xfrm rot="10591980">
            <a:off x="3891079" y="2269853"/>
            <a:ext cx="1465634" cy="1181261"/>
          </a:xfrm>
          <a:prstGeom prst="arc">
            <a:avLst>
              <a:gd name="adj1" fmla="val 11428173"/>
              <a:gd name="adj2" fmla="val 394127"/>
            </a:avLst>
          </a:prstGeom>
          <a:ln w="38100">
            <a:prstDash val="solid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306F58-A368-DD34-BFB8-12A8B4B71142}"/>
              </a:ext>
            </a:extLst>
          </p:cNvPr>
          <p:cNvSpPr/>
          <p:nvPr/>
        </p:nvSpPr>
        <p:spPr>
          <a:xfrm>
            <a:off x="3892540" y="3086623"/>
            <a:ext cx="426945" cy="224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0DFE2C-7B65-281E-9C1C-32C39788F2B3}"/>
              </a:ext>
            </a:extLst>
          </p:cNvPr>
          <p:cNvSpPr/>
          <p:nvPr/>
        </p:nvSpPr>
        <p:spPr>
          <a:xfrm>
            <a:off x="4860760" y="2150391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Rotifers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9B84B-D267-E35E-7FE5-A0FAF984AEC6}"/>
              </a:ext>
            </a:extLst>
          </p:cNvPr>
          <p:cNvSpPr/>
          <p:nvPr/>
        </p:nvSpPr>
        <p:spPr>
          <a:xfrm>
            <a:off x="993230" y="3128184"/>
            <a:ext cx="1902372" cy="67529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Climate Change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F382C4-E0C3-86EE-138A-89D0618B0602}"/>
              </a:ext>
            </a:extLst>
          </p:cNvPr>
          <p:cNvSpPr/>
          <p:nvPr/>
        </p:nvSpPr>
        <p:spPr>
          <a:xfrm>
            <a:off x="8570895" y="2150391"/>
            <a:ext cx="1902372" cy="675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Protist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EE6819-BD20-1B6F-127A-C306482941A8}"/>
              </a:ext>
            </a:extLst>
          </p:cNvPr>
          <p:cNvCxnSpPr>
            <a:cxnSpLocks/>
          </p:cNvCxnSpPr>
          <p:nvPr/>
        </p:nvCxnSpPr>
        <p:spPr>
          <a:xfrm>
            <a:off x="3179701" y="2459817"/>
            <a:ext cx="144677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56F77D4-D920-24F2-799E-7E378C21EC5F}"/>
              </a:ext>
            </a:extLst>
          </p:cNvPr>
          <p:cNvSpPr txBox="1"/>
          <p:nvPr/>
        </p:nvSpPr>
        <p:spPr>
          <a:xfrm>
            <a:off x="2990515" y="2488036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Higher Temp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D2BCB4-A9EE-0E1B-1E46-7B878A0674F7}"/>
              </a:ext>
            </a:extLst>
          </p:cNvPr>
          <p:cNvSpPr txBox="1"/>
          <p:nvPr/>
        </p:nvSpPr>
        <p:spPr>
          <a:xfrm>
            <a:off x="3175846" y="2989430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accent1"/>
                </a:solidFill>
              </a:rPr>
              <a:t>evolution</a:t>
            </a:r>
          </a:p>
        </p:txBody>
      </p:sp>
      <p:pic>
        <p:nvPicPr>
          <p:cNvPr id="14" name="Picture 2" descr="Free Vectors | rising temperature icon">
            <a:extLst>
              <a:ext uri="{FF2B5EF4-FFF2-40B4-BE49-F238E27FC236}">
                <a16:creationId xmlns:a16="http://schemas.microsoft.com/office/drawing/2014/main" id="{15EF8BF7-5E2D-2EA8-F8EC-14A56B90F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13" y="1732735"/>
            <a:ext cx="1822943" cy="136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C2E4A6-EB21-8520-9395-0CB13D4F1D37}"/>
              </a:ext>
            </a:extLst>
          </p:cNvPr>
          <p:cNvCxnSpPr>
            <a:cxnSpLocks/>
          </p:cNvCxnSpPr>
          <p:nvPr/>
        </p:nvCxnSpPr>
        <p:spPr>
          <a:xfrm>
            <a:off x="6943627" y="2475279"/>
            <a:ext cx="1446773" cy="0"/>
          </a:xfrm>
          <a:prstGeom prst="straightConnector1">
            <a:avLst/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E7B585C-1924-D9B3-0ACF-998AC0DBD49B}"/>
              </a:ext>
            </a:extLst>
          </p:cNvPr>
          <p:cNvSpPr txBox="1"/>
          <p:nvPr/>
        </p:nvSpPr>
        <p:spPr>
          <a:xfrm>
            <a:off x="6754441" y="2503498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</a:rPr>
              <a:t>Competition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9E05EFAA-6FA6-A950-86F4-DCF3BADE6983}"/>
              </a:ext>
            </a:extLst>
          </p:cNvPr>
          <p:cNvSpPr/>
          <p:nvPr/>
        </p:nvSpPr>
        <p:spPr>
          <a:xfrm rot="20074593">
            <a:off x="4742872" y="3156997"/>
            <a:ext cx="1465634" cy="1181261"/>
          </a:xfrm>
          <a:prstGeom prst="arc">
            <a:avLst>
              <a:gd name="adj1" fmla="val 15929155"/>
              <a:gd name="adj2" fmla="val 19234274"/>
            </a:avLst>
          </a:prstGeom>
          <a:ln w="38100">
            <a:solidFill>
              <a:schemeClr val="accent1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695D102F-F859-F6C8-0CFF-C03F4720ED5D}"/>
              </a:ext>
            </a:extLst>
          </p:cNvPr>
          <p:cNvSpPr/>
          <p:nvPr/>
        </p:nvSpPr>
        <p:spPr>
          <a:xfrm rot="10354731">
            <a:off x="5383075" y="2038908"/>
            <a:ext cx="2122223" cy="1181261"/>
          </a:xfrm>
          <a:prstGeom prst="arc">
            <a:avLst>
              <a:gd name="adj1" fmla="val 12305525"/>
              <a:gd name="adj2" fmla="val 19797538"/>
            </a:avLst>
          </a:prstGeom>
          <a:ln w="38100">
            <a:solidFill>
              <a:schemeClr val="accent1"/>
            </a:solidFill>
            <a:prstDash val="sysDot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BFDA54-BAB8-DF61-30AE-6B8915E6ECD6}"/>
              </a:ext>
            </a:extLst>
          </p:cNvPr>
          <p:cNvSpPr txBox="1"/>
          <p:nvPr/>
        </p:nvSpPr>
        <p:spPr>
          <a:xfrm>
            <a:off x="5491093" y="3198723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Indirect effect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492C9-2634-DA3E-78F6-0F6341326544}"/>
              </a:ext>
            </a:extLst>
          </p:cNvPr>
          <p:cNvSpPr txBox="1"/>
          <p:nvPr/>
        </p:nvSpPr>
        <p:spPr>
          <a:xfrm>
            <a:off x="3217421" y="3244882"/>
            <a:ext cx="8018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1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CE03F4-E6C6-3C51-CB44-317FEE3EF5C7}"/>
              </a:ext>
            </a:extLst>
          </p:cNvPr>
          <p:cNvSpPr txBox="1"/>
          <p:nvPr/>
        </p:nvSpPr>
        <p:spPr>
          <a:xfrm>
            <a:off x="7171785" y="937676"/>
            <a:ext cx="8018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2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527235-E573-42F3-0EC2-1F37DBC09325}"/>
              </a:ext>
            </a:extLst>
          </p:cNvPr>
          <p:cNvSpPr txBox="1"/>
          <p:nvPr/>
        </p:nvSpPr>
        <p:spPr>
          <a:xfrm>
            <a:off x="8027613" y="875018"/>
            <a:ext cx="3859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Are populations of </a:t>
            </a:r>
            <a:r>
              <a:rPr lang="en-US" sz="2400" i="1" dirty="0"/>
              <a:t>H. rosa</a:t>
            </a:r>
            <a:r>
              <a:rPr lang="en-US" sz="2400" dirty="0"/>
              <a:t> affected by competition with </a:t>
            </a:r>
            <a:r>
              <a:rPr lang="en-US" sz="2400" i="1" dirty="0"/>
              <a:t>Tetrahymena</a:t>
            </a:r>
            <a:r>
              <a:rPr lang="en-US" sz="2400" dirty="0"/>
              <a:t> sp.?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54993-42D8-CA5C-F4F5-0793E46CB20A}"/>
              </a:ext>
            </a:extLst>
          </p:cNvPr>
          <p:cNvSpPr txBox="1"/>
          <p:nvPr/>
        </p:nvSpPr>
        <p:spPr>
          <a:xfrm>
            <a:off x="1687174" y="4127561"/>
            <a:ext cx="3703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Do populations of </a:t>
            </a:r>
            <a:r>
              <a:rPr lang="en-US" sz="2400" i="1" dirty="0"/>
              <a:t>H. rosa</a:t>
            </a:r>
            <a:r>
              <a:rPr lang="en-US" sz="2400" dirty="0"/>
              <a:t> evolve in response to temperature?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920D9D-A45D-E3CB-0005-AC54A1559FEB}"/>
              </a:ext>
            </a:extLst>
          </p:cNvPr>
          <p:cNvSpPr txBox="1"/>
          <p:nvPr/>
        </p:nvSpPr>
        <p:spPr>
          <a:xfrm>
            <a:off x="6491435" y="3465829"/>
            <a:ext cx="8018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3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937222-1FC9-BAD7-6E0A-02DB822AF54A}"/>
              </a:ext>
            </a:extLst>
          </p:cNvPr>
          <p:cNvSpPr txBox="1"/>
          <p:nvPr/>
        </p:nvSpPr>
        <p:spPr>
          <a:xfrm>
            <a:off x="7293258" y="3537277"/>
            <a:ext cx="46987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Are there evolution-mediated indirect effects of temperature on competition between </a:t>
            </a:r>
            <a:r>
              <a:rPr lang="en-US" sz="2400" b="1" i="1" dirty="0"/>
              <a:t>H. rosa</a:t>
            </a:r>
            <a:r>
              <a:rPr lang="en-US" sz="2400" b="1" dirty="0"/>
              <a:t> and </a:t>
            </a:r>
            <a:r>
              <a:rPr lang="en-US" sz="2400" b="1" i="1" dirty="0"/>
              <a:t>Tetrahymena</a:t>
            </a:r>
            <a:r>
              <a:rPr lang="en-US" sz="2400" b="1" dirty="0"/>
              <a:t> sp.?</a:t>
            </a:r>
          </a:p>
        </p:txBody>
      </p:sp>
    </p:spTree>
    <p:extLst>
      <p:ext uri="{BB962C8B-B14F-4D97-AF65-F5344CB8AC3E}">
        <p14:creationId xmlns:p14="http://schemas.microsoft.com/office/powerpoint/2010/main" val="3699644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5665251-E3C9-2357-0D93-6F4DECF88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722" y="3967694"/>
            <a:ext cx="2950446" cy="1773218"/>
          </a:xfrm>
          <a:prstGeom prst="rect">
            <a:avLst/>
          </a:prstGeom>
        </p:spPr>
      </p:pic>
      <p:pic>
        <p:nvPicPr>
          <p:cNvPr id="11" name="Picture 2" descr="Petri Dish - 2.9&quot; Diameter, 0.5&quot; Depth - Polypropylene Plastic — Eisco Labs">
            <a:extLst>
              <a:ext uri="{FF2B5EF4-FFF2-40B4-BE49-F238E27FC236}">
                <a16:creationId xmlns:a16="http://schemas.microsoft.com/office/drawing/2014/main" id="{8FAF82F3-84C9-6E73-A0EC-B1CBE817B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6" t="15268" r="12936" b="20526"/>
          <a:stretch/>
        </p:blipFill>
        <p:spPr bwMode="auto">
          <a:xfrm>
            <a:off x="7565895" y="3856824"/>
            <a:ext cx="1512983" cy="89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125mL Erlenmeyer Flask, Globe Glass, Narrow Mouth, 48-Case">
            <a:extLst>
              <a:ext uri="{FF2B5EF4-FFF2-40B4-BE49-F238E27FC236}">
                <a16:creationId xmlns:a16="http://schemas.microsoft.com/office/drawing/2014/main" id="{CE020D0D-56D8-BFDC-4343-461ED12CB6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51"/>
          <a:stretch>
            <a:fillRect/>
          </a:stretch>
        </p:blipFill>
        <p:spPr bwMode="auto">
          <a:xfrm>
            <a:off x="10108199" y="637614"/>
            <a:ext cx="2007435" cy="227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42" name="Freeform: Shape 14341">
            <a:extLst>
              <a:ext uri="{FF2B5EF4-FFF2-40B4-BE49-F238E27FC236}">
                <a16:creationId xmlns:a16="http://schemas.microsoft.com/office/drawing/2014/main" id="{90FDA92C-A55D-B695-1077-89D1AE5EC267}"/>
              </a:ext>
            </a:extLst>
          </p:cNvPr>
          <p:cNvSpPr/>
          <p:nvPr/>
        </p:nvSpPr>
        <p:spPr>
          <a:xfrm>
            <a:off x="8705096" y="2186395"/>
            <a:ext cx="2092960" cy="2159000"/>
          </a:xfrm>
          <a:custGeom>
            <a:avLst/>
            <a:gdLst>
              <a:gd name="connsiteX0" fmla="*/ 1478280 w 2092960"/>
              <a:gd name="connsiteY0" fmla="*/ 0 h 2159000"/>
              <a:gd name="connsiteX1" fmla="*/ 2077720 w 2092960"/>
              <a:gd name="connsiteY1" fmla="*/ 1981200 h 2159000"/>
              <a:gd name="connsiteX2" fmla="*/ 2092960 w 2092960"/>
              <a:gd name="connsiteY2" fmla="*/ 2067560 h 2159000"/>
              <a:gd name="connsiteX3" fmla="*/ 2062480 w 2092960"/>
              <a:gd name="connsiteY3" fmla="*/ 2118360 h 2159000"/>
              <a:gd name="connsiteX4" fmla="*/ 2001520 w 2092960"/>
              <a:gd name="connsiteY4" fmla="*/ 2143760 h 2159000"/>
              <a:gd name="connsiteX5" fmla="*/ 1950720 w 2092960"/>
              <a:gd name="connsiteY5" fmla="*/ 2153920 h 2159000"/>
              <a:gd name="connsiteX6" fmla="*/ 1905000 w 2092960"/>
              <a:gd name="connsiteY6" fmla="*/ 2159000 h 2159000"/>
              <a:gd name="connsiteX7" fmla="*/ 1854200 w 2092960"/>
              <a:gd name="connsiteY7" fmla="*/ 2153920 h 2159000"/>
              <a:gd name="connsiteX8" fmla="*/ 1813560 w 2092960"/>
              <a:gd name="connsiteY8" fmla="*/ 2133600 h 2159000"/>
              <a:gd name="connsiteX9" fmla="*/ 1844040 w 2092960"/>
              <a:gd name="connsiteY9" fmla="*/ 2148840 h 2159000"/>
              <a:gd name="connsiteX10" fmla="*/ 0 w 2092960"/>
              <a:gd name="connsiteY10" fmla="*/ 1651000 h 2159000"/>
              <a:gd name="connsiteX11" fmla="*/ 1478280 w 2092960"/>
              <a:gd name="connsiteY11" fmla="*/ 0 h 215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92960" h="2159000">
                <a:moveTo>
                  <a:pt x="1478280" y="0"/>
                </a:moveTo>
                <a:lnTo>
                  <a:pt x="2077720" y="1981200"/>
                </a:lnTo>
                <a:lnTo>
                  <a:pt x="2092960" y="2067560"/>
                </a:lnTo>
                <a:lnTo>
                  <a:pt x="2062480" y="2118360"/>
                </a:lnTo>
                <a:lnTo>
                  <a:pt x="2001520" y="2143760"/>
                </a:lnTo>
                <a:lnTo>
                  <a:pt x="1950720" y="2153920"/>
                </a:lnTo>
                <a:lnTo>
                  <a:pt x="1905000" y="2159000"/>
                </a:lnTo>
                <a:lnTo>
                  <a:pt x="1854200" y="2153920"/>
                </a:lnTo>
                <a:lnTo>
                  <a:pt x="1813560" y="2133600"/>
                </a:lnTo>
                <a:lnTo>
                  <a:pt x="1844040" y="2148840"/>
                </a:lnTo>
                <a:lnTo>
                  <a:pt x="0" y="1651000"/>
                </a:lnTo>
                <a:lnTo>
                  <a:pt x="1478280" y="0"/>
                </a:lnTo>
                <a:close/>
              </a:path>
            </a:pathLst>
          </a:custGeom>
          <a:solidFill>
            <a:srgbClr val="F2F2F2">
              <a:alpha val="3215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43" name="Oval 14342">
            <a:extLst>
              <a:ext uri="{FF2B5EF4-FFF2-40B4-BE49-F238E27FC236}">
                <a16:creationId xmlns:a16="http://schemas.microsoft.com/office/drawing/2014/main" id="{6E2801AD-0D5F-092C-2C89-989E08C0BFCC}"/>
              </a:ext>
            </a:extLst>
          </p:cNvPr>
          <p:cNvSpPr/>
          <p:nvPr/>
        </p:nvSpPr>
        <p:spPr>
          <a:xfrm>
            <a:off x="7963873" y="1570069"/>
            <a:ext cx="2333803" cy="2333803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40" name="Picture 4" descr="Falcon® Conical Tubes, 50 mL | STEMCELL Technologies">
            <a:extLst>
              <a:ext uri="{FF2B5EF4-FFF2-40B4-BE49-F238E27FC236}">
                <a16:creationId xmlns:a16="http://schemas.microsoft.com/office/drawing/2014/main" id="{F624F42C-0D6F-AD21-7960-2D72B3D992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66" t="1349" r="35677" b="12410"/>
          <a:stretch/>
        </p:blipFill>
        <p:spPr bwMode="auto">
          <a:xfrm>
            <a:off x="3861728" y="2987169"/>
            <a:ext cx="1412034" cy="270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9D7DC68E-324D-08DE-F8C7-9DAD9E5C5AF4}"/>
              </a:ext>
            </a:extLst>
          </p:cNvPr>
          <p:cNvSpPr/>
          <p:nvPr/>
        </p:nvSpPr>
        <p:spPr>
          <a:xfrm>
            <a:off x="2814756" y="2248646"/>
            <a:ext cx="1859319" cy="1973437"/>
          </a:xfrm>
          <a:prstGeom prst="arc">
            <a:avLst>
              <a:gd name="adj1" fmla="val 14204873"/>
              <a:gd name="adj2" fmla="val 2058203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AD4258-8BEA-6B5E-2663-48E6261886F8}"/>
              </a:ext>
            </a:extLst>
          </p:cNvPr>
          <p:cNvSpPr txBox="1"/>
          <p:nvPr/>
        </p:nvSpPr>
        <p:spPr>
          <a:xfrm>
            <a:off x="2931562" y="1781261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Leaf water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4D0B5B-CB30-48BA-A100-BF6A8FBF39E1}"/>
              </a:ext>
            </a:extLst>
          </p:cNvPr>
          <p:cNvSpPr txBox="1">
            <a:spLocks/>
          </p:cNvSpPr>
          <p:nvPr/>
        </p:nvSpPr>
        <p:spPr>
          <a:xfrm>
            <a:off x="1659294" y="47832"/>
            <a:ext cx="8873412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Field Sampling and Isolation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BA5E0BAA-798A-DBB8-90B2-E969C0A7558E}"/>
              </a:ext>
            </a:extLst>
          </p:cNvPr>
          <p:cNvSpPr/>
          <p:nvPr/>
        </p:nvSpPr>
        <p:spPr>
          <a:xfrm rot="20268291">
            <a:off x="4730220" y="2501652"/>
            <a:ext cx="1859319" cy="1973437"/>
          </a:xfrm>
          <a:prstGeom prst="arc">
            <a:avLst>
              <a:gd name="adj1" fmla="val 14062064"/>
              <a:gd name="adj2" fmla="val 1974263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6" name="Picture 2" descr="Petri Dish - 2.9&quot; Diameter, 0.5&quot; Depth - Polypropylene Plastic — Eisco Labs">
            <a:extLst>
              <a:ext uri="{FF2B5EF4-FFF2-40B4-BE49-F238E27FC236}">
                <a16:creationId xmlns:a16="http://schemas.microsoft.com/office/drawing/2014/main" id="{A9AABCB5-D317-EE68-BF1B-0DF3E69961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6" t="15268" r="12936" b="20526"/>
          <a:stretch/>
        </p:blipFill>
        <p:spPr bwMode="auto">
          <a:xfrm>
            <a:off x="5858221" y="3856824"/>
            <a:ext cx="1512983" cy="89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c 11">
            <a:extLst>
              <a:ext uri="{FF2B5EF4-FFF2-40B4-BE49-F238E27FC236}">
                <a16:creationId xmlns:a16="http://schemas.microsoft.com/office/drawing/2014/main" id="{2F3D5DBC-842F-FB6B-C4ED-97359867F3BF}"/>
              </a:ext>
            </a:extLst>
          </p:cNvPr>
          <p:cNvSpPr/>
          <p:nvPr/>
        </p:nvSpPr>
        <p:spPr>
          <a:xfrm rot="19191331">
            <a:off x="6782463" y="3434597"/>
            <a:ext cx="1337811" cy="1343130"/>
          </a:xfrm>
          <a:prstGeom prst="arc">
            <a:avLst>
              <a:gd name="adj1" fmla="val 15463907"/>
              <a:gd name="adj2" fmla="val 1257329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4563A5-20A4-83E0-E3DE-7790673EAEC9}"/>
              </a:ext>
            </a:extLst>
          </p:cNvPr>
          <p:cNvSpPr txBox="1"/>
          <p:nvPr/>
        </p:nvSpPr>
        <p:spPr>
          <a:xfrm>
            <a:off x="4791893" y="2085677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1st Isolation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BDECD-1DB8-DE37-B359-13C36014F9EB}"/>
              </a:ext>
            </a:extLst>
          </p:cNvPr>
          <p:cNvSpPr txBox="1"/>
          <p:nvPr/>
        </p:nvSpPr>
        <p:spPr>
          <a:xfrm>
            <a:off x="6334596" y="3048622"/>
            <a:ext cx="2038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2nd Isolation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22D7A8-79A6-AF77-2BBC-4D600F59461A}"/>
              </a:ext>
            </a:extLst>
          </p:cNvPr>
          <p:cNvSpPr/>
          <p:nvPr/>
        </p:nvSpPr>
        <p:spPr>
          <a:xfrm>
            <a:off x="4052217" y="4888017"/>
            <a:ext cx="1243715" cy="1243715"/>
          </a:xfrm>
          <a:prstGeom prst="rect">
            <a:avLst/>
          </a:prstGeom>
          <a:solidFill>
            <a:srgbClr val="FFFFFF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9B24B9-1C78-94E6-974E-7991E17E21A4}"/>
              </a:ext>
            </a:extLst>
          </p:cNvPr>
          <p:cNvSpPr/>
          <p:nvPr/>
        </p:nvSpPr>
        <p:spPr>
          <a:xfrm>
            <a:off x="7700528" y="4888018"/>
            <a:ext cx="1243715" cy="12437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D413C65-52BB-262A-53D2-F63F8891A626}"/>
              </a:ext>
            </a:extLst>
          </p:cNvPr>
          <p:cNvSpPr/>
          <p:nvPr/>
        </p:nvSpPr>
        <p:spPr>
          <a:xfrm rot="593538">
            <a:off x="4243967" y="6031967"/>
            <a:ext cx="342900" cy="75184"/>
          </a:xfrm>
          <a:prstGeom prst="ellipse">
            <a:avLst/>
          </a:prstGeom>
          <a:solidFill>
            <a:srgbClr val="524B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114B04F-F9A7-E843-8824-0CF8FB190949}"/>
              </a:ext>
            </a:extLst>
          </p:cNvPr>
          <p:cNvSpPr/>
          <p:nvPr/>
        </p:nvSpPr>
        <p:spPr>
          <a:xfrm rot="1009816">
            <a:off x="4370885" y="5971241"/>
            <a:ext cx="342900" cy="96217"/>
          </a:xfrm>
          <a:prstGeom prst="ellipse">
            <a:avLst/>
          </a:prstGeom>
          <a:solidFill>
            <a:srgbClr val="524B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BF21F8B-733A-3C75-0161-559E366FF697}"/>
              </a:ext>
            </a:extLst>
          </p:cNvPr>
          <p:cNvSpPr/>
          <p:nvPr/>
        </p:nvSpPr>
        <p:spPr>
          <a:xfrm rot="20267691">
            <a:off x="4631326" y="5927581"/>
            <a:ext cx="342900" cy="180476"/>
          </a:xfrm>
          <a:prstGeom prst="ellipse">
            <a:avLst/>
          </a:prstGeom>
          <a:solidFill>
            <a:srgbClr val="524B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0EB8816-5604-F986-21B2-80475F7A7D82}"/>
              </a:ext>
            </a:extLst>
          </p:cNvPr>
          <p:cNvSpPr/>
          <p:nvPr/>
        </p:nvSpPr>
        <p:spPr>
          <a:xfrm rot="738642">
            <a:off x="4856865" y="5963671"/>
            <a:ext cx="233900" cy="140157"/>
          </a:xfrm>
          <a:prstGeom prst="ellipse">
            <a:avLst/>
          </a:prstGeom>
          <a:solidFill>
            <a:srgbClr val="524B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E654947-ABE0-EDF1-71FA-1954C44A968B}"/>
              </a:ext>
            </a:extLst>
          </p:cNvPr>
          <p:cNvSpPr/>
          <p:nvPr/>
        </p:nvSpPr>
        <p:spPr>
          <a:xfrm rot="20911114">
            <a:off x="5035413" y="5957644"/>
            <a:ext cx="233900" cy="140157"/>
          </a:xfrm>
          <a:prstGeom prst="ellipse">
            <a:avLst/>
          </a:prstGeom>
          <a:solidFill>
            <a:srgbClr val="524B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E2A67A8-B59C-B8D0-CBB4-E4D30D9D6B79}"/>
              </a:ext>
            </a:extLst>
          </p:cNvPr>
          <p:cNvSpPr/>
          <p:nvPr/>
        </p:nvSpPr>
        <p:spPr>
          <a:xfrm rot="20348142">
            <a:off x="4061279" y="5912832"/>
            <a:ext cx="342900" cy="180476"/>
          </a:xfrm>
          <a:prstGeom prst="ellipse">
            <a:avLst/>
          </a:prstGeom>
          <a:solidFill>
            <a:srgbClr val="524B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8155848-582A-2760-9CC4-E7C0D03469D9}"/>
              </a:ext>
            </a:extLst>
          </p:cNvPr>
          <p:cNvSpPr/>
          <p:nvPr/>
        </p:nvSpPr>
        <p:spPr>
          <a:xfrm rot="20911114">
            <a:off x="4867214" y="5621897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813A88E-0AD4-3333-2DF4-E9C6524EEDC8}"/>
              </a:ext>
            </a:extLst>
          </p:cNvPr>
          <p:cNvSpPr/>
          <p:nvPr/>
        </p:nvSpPr>
        <p:spPr>
          <a:xfrm rot="3199562">
            <a:off x="4505038" y="5562244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24E5704-BD4A-C31A-2BC7-601B1419E4B9}"/>
              </a:ext>
            </a:extLst>
          </p:cNvPr>
          <p:cNvSpPr/>
          <p:nvPr/>
        </p:nvSpPr>
        <p:spPr>
          <a:xfrm rot="548053">
            <a:off x="4847926" y="5254246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FC1B107-F83B-BC5D-69D1-B79865185991}"/>
              </a:ext>
            </a:extLst>
          </p:cNvPr>
          <p:cNvSpPr/>
          <p:nvPr/>
        </p:nvSpPr>
        <p:spPr>
          <a:xfrm rot="19446037">
            <a:off x="4677231" y="5732234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72C1867-4F24-DD27-A8AF-4F6ED8969FE9}"/>
              </a:ext>
            </a:extLst>
          </p:cNvPr>
          <p:cNvSpPr/>
          <p:nvPr/>
        </p:nvSpPr>
        <p:spPr>
          <a:xfrm rot="19446037">
            <a:off x="4283385" y="5703473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3E7E80C-8B62-99CE-D93C-DB86AD8DB811}"/>
              </a:ext>
            </a:extLst>
          </p:cNvPr>
          <p:cNvSpPr/>
          <p:nvPr/>
        </p:nvSpPr>
        <p:spPr>
          <a:xfrm rot="2905502">
            <a:off x="4283384" y="5325454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EF2B5B9-B6B0-892B-C033-E211F57B47C3}"/>
              </a:ext>
            </a:extLst>
          </p:cNvPr>
          <p:cNvSpPr/>
          <p:nvPr/>
        </p:nvSpPr>
        <p:spPr>
          <a:xfrm rot="1626068">
            <a:off x="4400404" y="5478476"/>
            <a:ext cx="74594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76FEA7A-9BCA-F845-6588-3D0DAD64E4E5}"/>
              </a:ext>
            </a:extLst>
          </p:cNvPr>
          <p:cNvSpPr/>
          <p:nvPr/>
        </p:nvSpPr>
        <p:spPr>
          <a:xfrm rot="1626068">
            <a:off x="5115066" y="5069534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4574A28-3782-7655-619C-4B53245CAB75}"/>
              </a:ext>
            </a:extLst>
          </p:cNvPr>
          <p:cNvSpPr/>
          <p:nvPr/>
        </p:nvSpPr>
        <p:spPr>
          <a:xfrm rot="19077477">
            <a:off x="5018909" y="5718053"/>
            <a:ext cx="74594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D777BC-E4D4-83D3-436C-3468BE69DF6C}"/>
              </a:ext>
            </a:extLst>
          </p:cNvPr>
          <p:cNvSpPr/>
          <p:nvPr/>
        </p:nvSpPr>
        <p:spPr>
          <a:xfrm rot="302628">
            <a:off x="4240377" y="5005151"/>
            <a:ext cx="74594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09D7BA-535C-26B9-E626-8E05443DF6C9}"/>
              </a:ext>
            </a:extLst>
          </p:cNvPr>
          <p:cNvSpPr/>
          <p:nvPr/>
        </p:nvSpPr>
        <p:spPr>
          <a:xfrm rot="20132300">
            <a:off x="4539516" y="5176204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4">
            <a:extLst>
              <a:ext uri="{FF2B5EF4-FFF2-40B4-BE49-F238E27FC236}">
                <a16:creationId xmlns:a16="http://schemas.microsoft.com/office/drawing/2014/main" id="{1075C586-B0BB-E338-658E-26EBE9E240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 rot="19187640">
            <a:off x="4463605" y="5065955"/>
            <a:ext cx="491424" cy="49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5E997A9-279F-474E-3D05-3F1BA14B7E94}"/>
              </a:ext>
            </a:extLst>
          </p:cNvPr>
          <p:cNvSpPr/>
          <p:nvPr/>
        </p:nvSpPr>
        <p:spPr>
          <a:xfrm>
            <a:off x="4348366" y="5806498"/>
            <a:ext cx="589549" cy="132080"/>
          </a:xfrm>
          <a:custGeom>
            <a:avLst/>
            <a:gdLst>
              <a:gd name="connsiteX0" fmla="*/ 2654 w 589549"/>
              <a:gd name="connsiteY0" fmla="*/ 132080 h 132080"/>
              <a:gd name="connsiteX1" fmla="*/ 114 w 589549"/>
              <a:gd name="connsiteY1" fmla="*/ 119380 h 132080"/>
              <a:gd name="connsiteX2" fmla="*/ 7734 w 589549"/>
              <a:gd name="connsiteY2" fmla="*/ 99060 h 132080"/>
              <a:gd name="connsiteX3" fmla="*/ 73774 w 589549"/>
              <a:gd name="connsiteY3" fmla="*/ 78740 h 132080"/>
              <a:gd name="connsiteX4" fmla="*/ 111874 w 589549"/>
              <a:gd name="connsiteY4" fmla="*/ 88900 h 132080"/>
              <a:gd name="connsiteX5" fmla="*/ 137274 w 589549"/>
              <a:gd name="connsiteY5" fmla="*/ 99060 h 132080"/>
              <a:gd name="connsiteX6" fmla="*/ 180454 w 589549"/>
              <a:gd name="connsiteY6" fmla="*/ 96520 h 132080"/>
              <a:gd name="connsiteX7" fmla="*/ 208394 w 589549"/>
              <a:gd name="connsiteY7" fmla="*/ 53340 h 132080"/>
              <a:gd name="connsiteX8" fmla="*/ 216014 w 589549"/>
              <a:gd name="connsiteY8" fmla="*/ 35560 h 132080"/>
              <a:gd name="connsiteX9" fmla="*/ 241414 w 589549"/>
              <a:gd name="connsiteY9" fmla="*/ 10160 h 132080"/>
              <a:gd name="connsiteX10" fmla="*/ 251574 w 589549"/>
              <a:gd name="connsiteY10" fmla="*/ 12700 h 132080"/>
              <a:gd name="connsiteX11" fmla="*/ 292214 w 589549"/>
              <a:gd name="connsiteY11" fmla="*/ 45720 h 132080"/>
              <a:gd name="connsiteX12" fmla="*/ 348094 w 589549"/>
              <a:gd name="connsiteY12" fmla="*/ 63500 h 132080"/>
              <a:gd name="connsiteX13" fmla="*/ 464934 w 589549"/>
              <a:gd name="connsiteY13" fmla="*/ 50800 h 132080"/>
              <a:gd name="connsiteX14" fmla="*/ 477634 w 589549"/>
              <a:gd name="connsiteY14" fmla="*/ 27940 h 132080"/>
              <a:gd name="connsiteX15" fmla="*/ 503034 w 589549"/>
              <a:gd name="connsiteY15" fmla="*/ 2540 h 132080"/>
              <a:gd name="connsiteX16" fmla="*/ 525894 w 589549"/>
              <a:gd name="connsiteY16" fmla="*/ 0 h 132080"/>
              <a:gd name="connsiteX17" fmla="*/ 553834 w 589549"/>
              <a:gd name="connsiteY17" fmla="*/ 7620 h 132080"/>
              <a:gd name="connsiteX18" fmla="*/ 586854 w 589549"/>
              <a:gd name="connsiteY18" fmla="*/ 43180 h 132080"/>
              <a:gd name="connsiteX19" fmla="*/ 581774 w 589549"/>
              <a:gd name="connsiteY19" fmla="*/ 88900 h 132080"/>
              <a:gd name="connsiteX20" fmla="*/ 569074 w 589549"/>
              <a:gd name="connsiteY20" fmla="*/ 93980 h 132080"/>
              <a:gd name="connsiteX21" fmla="*/ 543674 w 589549"/>
              <a:gd name="connsiteY21" fmla="*/ 101600 h 132080"/>
              <a:gd name="connsiteX22" fmla="*/ 528434 w 589549"/>
              <a:gd name="connsiteY22" fmla="*/ 109220 h 132080"/>
              <a:gd name="connsiteX23" fmla="*/ 523354 w 589549"/>
              <a:gd name="connsiteY23" fmla="*/ 132080 h 13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9549" h="132080">
                <a:moveTo>
                  <a:pt x="2654" y="132080"/>
                </a:moveTo>
                <a:cubicBezTo>
                  <a:pt x="1807" y="127847"/>
                  <a:pt x="-542" y="123647"/>
                  <a:pt x="114" y="119380"/>
                </a:cubicBezTo>
                <a:cubicBezTo>
                  <a:pt x="1214" y="112230"/>
                  <a:pt x="2619" y="104175"/>
                  <a:pt x="7734" y="99060"/>
                </a:cubicBezTo>
                <a:cubicBezTo>
                  <a:pt x="26369" y="80425"/>
                  <a:pt x="49981" y="81912"/>
                  <a:pt x="73774" y="78740"/>
                </a:cubicBezTo>
                <a:cubicBezTo>
                  <a:pt x="86474" y="82127"/>
                  <a:pt x="99356" y="84894"/>
                  <a:pt x="111874" y="88900"/>
                </a:cubicBezTo>
                <a:cubicBezTo>
                  <a:pt x="120559" y="91679"/>
                  <a:pt x="128211" y="98053"/>
                  <a:pt x="137274" y="99060"/>
                </a:cubicBezTo>
                <a:cubicBezTo>
                  <a:pt x="151604" y="100652"/>
                  <a:pt x="166061" y="97367"/>
                  <a:pt x="180454" y="96520"/>
                </a:cubicBezTo>
                <a:cubicBezTo>
                  <a:pt x="192527" y="79618"/>
                  <a:pt x="198037" y="72903"/>
                  <a:pt x="208394" y="53340"/>
                </a:cubicBezTo>
                <a:cubicBezTo>
                  <a:pt x="211411" y="47641"/>
                  <a:pt x="212097" y="40682"/>
                  <a:pt x="216014" y="35560"/>
                </a:cubicBezTo>
                <a:cubicBezTo>
                  <a:pt x="223287" y="26049"/>
                  <a:pt x="241414" y="10160"/>
                  <a:pt x="241414" y="10160"/>
                </a:cubicBezTo>
                <a:cubicBezTo>
                  <a:pt x="244801" y="11007"/>
                  <a:pt x="248559" y="10941"/>
                  <a:pt x="251574" y="12700"/>
                </a:cubicBezTo>
                <a:cubicBezTo>
                  <a:pt x="286828" y="33265"/>
                  <a:pt x="257301" y="22445"/>
                  <a:pt x="292214" y="45720"/>
                </a:cubicBezTo>
                <a:cubicBezTo>
                  <a:pt x="315289" y="61103"/>
                  <a:pt x="320831" y="58956"/>
                  <a:pt x="348094" y="63500"/>
                </a:cubicBezTo>
                <a:cubicBezTo>
                  <a:pt x="372424" y="62486"/>
                  <a:pt x="440751" y="62444"/>
                  <a:pt x="464934" y="50800"/>
                </a:cubicBezTo>
                <a:cubicBezTo>
                  <a:pt x="472788" y="47018"/>
                  <a:pt x="472799" y="35193"/>
                  <a:pt x="477634" y="27940"/>
                </a:cubicBezTo>
                <a:cubicBezTo>
                  <a:pt x="481117" y="22716"/>
                  <a:pt x="495573" y="5205"/>
                  <a:pt x="503034" y="2540"/>
                </a:cubicBezTo>
                <a:cubicBezTo>
                  <a:pt x="510254" y="-39"/>
                  <a:pt x="518274" y="847"/>
                  <a:pt x="525894" y="0"/>
                </a:cubicBezTo>
                <a:cubicBezTo>
                  <a:pt x="535207" y="2540"/>
                  <a:pt x="545375" y="2968"/>
                  <a:pt x="553834" y="7620"/>
                </a:cubicBezTo>
                <a:cubicBezTo>
                  <a:pt x="571475" y="17322"/>
                  <a:pt x="576897" y="28244"/>
                  <a:pt x="586854" y="43180"/>
                </a:cubicBezTo>
                <a:cubicBezTo>
                  <a:pt x="589409" y="61067"/>
                  <a:pt x="593146" y="70421"/>
                  <a:pt x="581774" y="88900"/>
                </a:cubicBezTo>
                <a:cubicBezTo>
                  <a:pt x="579384" y="92783"/>
                  <a:pt x="573152" y="91941"/>
                  <a:pt x="569074" y="93980"/>
                </a:cubicBezTo>
                <a:cubicBezTo>
                  <a:pt x="550592" y="103221"/>
                  <a:pt x="576009" y="96981"/>
                  <a:pt x="543674" y="101600"/>
                </a:cubicBezTo>
                <a:cubicBezTo>
                  <a:pt x="538594" y="104140"/>
                  <a:pt x="532450" y="105204"/>
                  <a:pt x="528434" y="109220"/>
                </a:cubicBezTo>
                <a:cubicBezTo>
                  <a:pt x="522096" y="115558"/>
                  <a:pt x="523354" y="124422"/>
                  <a:pt x="523354" y="132080"/>
                </a:cubicBezTo>
              </a:path>
            </a:pathLst>
          </a:custGeom>
          <a:noFill/>
          <a:ln>
            <a:solidFill>
              <a:srgbClr val="524B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BCDE133-6A74-4B34-4CF2-368E3CFEFFE4}"/>
              </a:ext>
            </a:extLst>
          </p:cNvPr>
          <p:cNvSpPr/>
          <p:nvPr/>
        </p:nvSpPr>
        <p:spPr>
          <a:xfrm rot="7261827">
            <a:off x="4761189" y="5746480"/>
            <a:ext cx="589549" cy="132080"/>
          </a:xfrm>
          <a:custGeom>
            <a:avLst/>
            <a:gdLst>
              <a:gd name="connsiteX0" fmla="*/ 2654 w 589549"/>
              <a:gd name="connsiteY0" fmla="*/ 132080 h 132080"/>
              <a:gd name="connsiteX1" fmla="*/ 114 w 589549"/>
              <a:gd name="connsiteY1" fmla="*/ 119380 h 132080"/>
              <a:gd name="connsiteX2" fmla="*/ 7734 w 589549"/>
              <a:gd name="connsiteY2" fmla="*/ 99060 h 132080"/>
              <a:gd name="connsiteX3" fmla="*/ 73774 w 589549"/>
              <a:gd name="connsiteY3" fmla="*/ 78740 h 132080"/>
              <a:gd name="connsiteX4" fmla="*/ 111874 w 589549"/>
              <a:gd name="connsiteY4" fmla="*/ 88900 h 132080"/>
              <a:gd name="connsiteX5" fmla="*/ 137274 w 589549"/>
              <a:gd name="connsiteY5" fmla="*/ 99060 h 132080"/>
              <a:gd name="connsiteX6" fmla="*/ 180454 w 589549"/>
              <a:gd name="connsiteY6" fmla="*/ 96520 h 132080"/>
              <a:gd name="connsiteX7" fmla="*/ 208394 w 589549"/>
              <a:gd name="connsiteY7" fmla="*/ 53340 h 132080"/>
              <a:gd name="connsiteX8" fmla="*/ 216014 w 589549"/>
              <a:gd name="connsiteY8" fmla="*/ 35560 h 132080"/>
              <a:gd name="connsiteX9" fmla="*/ 241414 w 589549"/>
              <a:gd name="connsiteY9" fmla="*/ 10160 h 132080"/>
              <a:gd name="connsiteX10" fmla="*/ 251574 w 589549"/>
              <a:gd name="connsiteY10" fmla="*/ 12700 h 132080"/>
              <a:gd name="connsiteX11" fmla="*/ 292214 w 589549"/>
              <a:gd name="connsiteY11" fmla="*/ 45720 h 132080"/>
              <a:gd name="connsiteX12" fmla="*/ 348094 w 589549"/>
              <a:gd name="connsiteY12" fmla="*/ 63500 h 132080"/>
              <a:gd name="connsiteX13" fmla="*/ 464934 w 589549"/>
              <a:gd name="connsiteY13" fmla="*/ 50800 h 132080"/>
              <a:gd name="connsiteX14" fmla="*/ 477634 w 589549"/>
              <a:gd name="connsiteY14" fmla="*/ 27940 h 132080"/>
              <a:gd name="connsiteX15" fmla="*/ 503034 w 589549"/>
              <a:gd name="connsiteY15" fmla="*/ 2540 h 132080"/>
              <a:gd name="connsiteX16" fmla="*/ 525894 w 589549"/>
              <a:gd name="connsiteY16" fmla="*/ 0 h 132080"/>
              <a:gd name="connsiteX17" fmla="*/ 553834 w 589549"/>
              <a:gd name="connsiteY17" fmla="*/ 7620 h 132080"/>
              <a:gd name="connsiteX18" fmla="*/ 586854 w 589549"/>
              <a:gd name="connsiteY18" fmla="*/ 43180 h 132080"/>
              <a:gd name="connsiteX19" fmla="*/ 581774 w 589549"/>
              <a:gd name="connsiteY19" fmla="*/ 88900 h 132080"/>
              <a:gd name="connsiteX20" fmla="*/ 569074 w 589549"/>
              <a:gd name="connsiteY20" fmla="*/ 93980 h 132080"/>
              <a:gd name="connsiteX21" fmla="*/ 543674 w 589549"/>
              <a:gd name="connsiteY21" fmla="*/ 101600 h 132080"/>
              <a:gd name="connsiteX22" fmla="*/ 528434 w 589549"/>
              <a:gd name="connsiteY22" fmla="*/ 109220 h 132080"/>
              <a:gd name="connsiteX23" fmla="*/ 523354 w 589549"/>
              <a:gd name="connsiteY23" fmla="*/ 132080 h 13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9549" h="132080">
                <a:moveTo>
                  <a:pt x="2654" y="132080"/>
                </a:moveTo>
                <a:cubicBezTo>
                  <a:pt x="1807" y="127847"/>
                  <a:pt x="-542" y="123647"/>
                  <a:pt x="114" y="119380"/>
                </a:cubicBezTo>
                <a:cubicBezTo>
                  <a:pt x="1214" y="112230"/>
                  <a:pt x="2619" y="104175"/>
                  <a:pt x="7734" y="99060"/>
                </a:cubicBezTo>
                <a:cubicBezTo>
                  <a:pt x="26369" y="80425"/>
                  <a:pt x="49981" y="81912"/>
                  <a:pt x="73774" y="78740"/>
                </a:cubicBezTo>
                <a:cubicBezTo>
                  <a:pt x="86474" y="82127"/>
                  <a:pt x="99356" y="84894"/>
                  <a:pt x="111874" y="88900"/>
                </a:cubicBezTo>
                <a:cubicBezTo>
                  <a:pt x="120559" y="91679"/>
                  <a:pt x="128211" y="98053"/>
                  <a:pt x="137274" y="99060"/>
                </a:cubicBezTo>
                <a:cubicBezTo>
                  <a:pt x="151604" y="100652"/>
                  <a:pt x="166061" y="97367"/>
                  <a:pt x="180454" y="96520"/>
                </a:cubicBezTo>
                <a:cubicBezTo>
                  <a:pt x="192527" y="79618"/>
                  <a:pt x="198037" y="72903"/>
                  <a:pt x="208394" y="53340"/>
                </a:cubicBezTo>
                <a:cubicBezTo>
                  <a:pt x="211411" y="47641"/>
                  <a:pt x="212097" y="40682"/>
                  <a:pt x="216014" y="35560"/>
                </a:cubicBezTo>
                <a:cubicBezTo>
                  <a:pt x="223287" y="26049"/>
                  <a:pt x="241414" y="10160"/>
                  <a:pt x="241414" y="10160"/>
                </a:cubicBezTo>
                <a:cubicBezTo>
                  <a:pt x="244801" y="11007"/>
                  <a:pt x="248559" y="10941"/>
                  <a:pt x="251574" y="12700"/>
                </a:cubicBezTo>
                <a:cubicBezTo>
                  <a:pt x="286828" y="33265"/>
                  <a:pt x="257301" y="22445"/>
                  <a:pt x="292214" y="45720"/>
                </a:cubicBezTo>
                <a:cubicBezTo>
                  <a:pt x="315289" y="61103"/>
                  <a:pt x="320831" y="58956"/>
                  <a:pt x="348094" y="63500"/>
                </a:cubicBezTo>
                <a:cubicBezTo>
                  <a:pt x="372424" y="62486"/>
                  <a:pt x="440751" y="62444"/>
                  <a:pt x="464934" y="50800"/>
                </a:cubicBezTo>
                <a:cubicBezTo>
                  <a:pt x="472788" y="47018"/>
                  <a:pt x="472799" y="35193"/>
                  <a:pt x="477634" y="27940"/>
                </a:cubicBezTo>
                <a:cubicBezTo>
                  <a:pt x="481117" y="22716"/>
                  <a:pt x="495573" y="5205"/>
                  <a:pt x="503034" y="2540"/>
                </a:cubicBezTo>
                <a:cubicBezTo>
                  <a:pt x="510254" y="-39"/>
                  <a:pt x="518274" y="847"/>
                  <a:pt x="525894" y="0"/>
                </a:cubicBezTo>
                <a:cubicBezTo>
                  <a:pt x="535207" y="2540"/>
                  <a:pt x="545375" y="2968"/>
                  <a:pt x="553834" y="7620"/>
                </a:cubicBezTo>
                <a:cubicBezTo>
                  <a:pt x="571475" y="17322"/>
                  <a:pt x="576897" y="28244"/>
                  <a:pt x="586854" y="43180"/>
                </a:cubicBezTo>
                <a:cubicBezTo>
                  <a:pt x="589409" y="61067"/>
                  <a:pt x="593146" y="70421"/>
                  <a:pt x="581774" y="88900"/>
                </a:cubicBezTo>
                <a:cubicBezTo>
                  <a:pt x="579384" y="92783"/>
                  <a:pt x="573152" y="91941"/>
                  <a:pt x="569074" y="93980"/>
                </a:cubicBezTo>
                <a:cubicBezTo>
                  <a:pt x="550592" y="103221"/>
                  <a:pt x="576009" y="96981"/>
                  <a:pt x="543674" y="101600"/>
                </a:cubicBezTo>
                <a:cubicBezTo>
                  <a:pt x="538594" y="104140"/>
                  <a:pt x="532450" y="105204"/>
                  <a:pt x="528434" y="109220"/>
                </a:cubicBezTo>
                <a:cubicBezTo>
                  <a:pt x="522096" y="115558"/>
                  <a:pt x="523354" y="124422"/>
                  <a:pt x="523354" y="132080"/>
                </a:cubicBezTo>
              </a:path>
            </a:pathLst>
          </a:custGeom>
          <a:noFill/>
          <a:ln>
            <a:solidFill>
              <a:srgbClr val="524B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CD7A8BD-2FEC-DDC6-4383-D173F8114ECD}"/>
              </a:ext>
            </a:extLst>
          </p:cNvPr>
          <p:cNvSpPr/>
          <p:nvPr/>
        </p:nvSpPr>
        <p:spPr>
          <a:xfrm rot="1455210">
            <a:off x="4176134" y="5185635"/>
            <a:ext cx="53340" cy="320040"/>
          </a:xfrm>
          <a:custGeom>
            <a:avLst/>
            <a:gdLst>
              <a:gd name="connsiteX0" fmla="*/ 27940 w 53340"/>
              <a:gd name="connsiteY0" fmla="*/ 320040 h 320040"/>
              <a:gd name="connsiteX1" fmla="*/ 20320 w 53340"/>
              <a:gd name="connsiteY1" fmla="*/ 307340 h 320040"/>
              <a:gd name="connsiteX2" fmla="*/ 17780 w 53340"/>
              <a:gd name="connsiteY2" fmla="*/ 297180 h 320040"/>
              <a:gd name="connsiteX3" fmla="*/ 12700 w 53340"/>
              <a:gd name="connsiteY3" fmla="*/ 284480 h 320040"/>
              <a:gd name="connsiteX4" fmla="*/ 0 w 53340"/>
              <a:gd name="connsiteY4" fmla="*/ 254000 h 320040"/>
              <a:gd name="connsiteX5" fmla="*/ 7620 w 53340"/>
              <a:gd name="connsiteY5" fmla="*/ 210820 h 320040"/>
              <a:gd name="connsiteX6" fmla="*/ 10160 w 53340"/>
              <a:gd name="connsiteY6" fmla="*/ 203200 h 320040"/>
              <a:gd name="connsiteX7" fmla="*/ 22860 w 53340"/>
              <a:gd name="connsiteY7" fmla="*/ 193040 h 320040"/>
              <a:gd name="connsiteX8" fmla="*/ 33020 w 53340"/>
              <a:gd name="connsiteY8" fmla="*/ 172720 h 320040"/>
              <a:gd name="connsiteX9" fmla="*/ 38100 w 53340"/>
              <a:gd name="connsiteY9" fmla="*/ 162560 h 320040"/>
              <a:gd name="connsiteX10" fmla="*/ 43180 w 53340"/>
              <a:gd name="connsiteY10" fmla="*/ 154940 h 320040"/>
              <a:gd name="connsiteX11" fmla="*/ 48260 w 53340"/>
              <a:gd name="connsiteY11" fmla="*/ 132080 h 320040"/>
              <a:gd name="connsiteX12" fmla="*/ 53340 w 53340"/>
              <a:gd name="connsiteY12" fmla="*/ 114300 h 320040"/>
              <a:gd name="connsiteX13" fmla="*/ 50800 w 53340"/>
              <a:gd name="connsiteY13" fmla="*/ 17780 h 320040"/>
              <a:gd name="connsiteX14" fmla="*/ 48260 w 53340"/>
              <a:gd name="connsiteY14" fmla="*/ 10160 h 320040"/>
              <a:gd name="connsiteX15" fmla="*/ 45720 w 53340"/>
              <a:gd name="connsiteY15" fmla="*/ 0 h 32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3340" h="320040">
                <a:moveTo>
                  <a:pt x="27940" y="320040"/>
                </a:moveTo>
                <a:cubicBezTo>
                  <a:pt x="25400" y="315807"/>
                  <a:pt x="22325" y="311851"/>
                  <a:pt x="20320" y="307340"/>
                </a:cubicBezTo>
                <a:cubicBezTo>
                  <a:pt x="18902" y="304150"/>
                  <a:pt x="18884" y="300492"/>
                  <a:pt x="17780" y="297180"/>
                </a:cubicBezTo>
                <a:cubicBezTo>
                  <a:pt x="16338" y="292855"/>
                  <a:pt x="14587" y="288631"/>
                  <a:pt x="12700" y="284480"/>
                </a:cubicBezTo>
                <a:cubicBezTo>
                  <a:pt x="182" y="256939"/>
                  <a:pt x="9237" y="281710"/>
                  <a:pt x="0" y="254000"/>
                </a:cubicBezTo>
                <a:cubicBezTo>
                  <a:pt x="4651" y="188891"/>
                  <a:pt x="-4538" y="235136"/>
                  <a:pt x="7620" y="210820"/>
                </a:cubicBezTo>
                <a:cubicBezTo>
                  <a:pt x="8817" y="208425"/>
                  <a:pt x="8418" y="205233"/>
                  <a:pt x="10160" y="203200"/>
                </a:cubicBezTo>
                <a:cubicBezTo>
                  <a:pt x="13688" y="199084"/>
                  <a:pt x="18627" y="196427"/>
                  <a:pt x="22860" y="193040"/>
                </a:cubicBezTo>
                <a:lnTo>
                  <a:pt x="33020" y="172720"/>
                </a:lnTo>
                <a:cubicBezTo>
                  <a:pt x="34713" y="169333"/>
                  <a:pt x="36000" y="165710"/>
                  <a:pt x="38100" y="162560"/>
                </a:cubicBezTo>
                <a:lnTo>
                  <a:pt x="43180" y="154940"/>
                </a:lnTo>
                <a:cubicBezTo>
                  <a:pt x="44926" y="146210"/>
                  <a:pt x="45869" y="140450"/>
                  <a:pt x="48260" y="132080"/>
                </a:cubicBezTo>
                <a:cubicBezTo>
                  <a:pt x="55548" y="106573"/>
                  <a:pt x="45400" y="146062"/>
                  <a:pt x="53340" y="114300"/>
                </a:cubicBezTo>
                <a:cubicBezTo>
                  <a:pt x="52493" y="82127"/>
                  <a:pt x="52368" y="49926"/>
                  <a:pt x="50800" y="17780"/>
                </a:cubicBezTo>
                <a:cubicBezTo>
                  <a:pt x="50670" y="15106"/>
                  <a:pt x="48996" y="12734"/>
                  <a:pt x="48260" y="10160"/>
                </a:cubicBezTo>
                <a:cubicBezTo>
                  <a:pt x="47301" y="6803"/>
                  <a:pt x="45720" y="0"/>
                  <a:pt x="45720" y="0"/>
                </a:cubicBezTo>
              </a:path>
            </a:pathLst>
          </a:custGeom>
          <a:noFill/>
          <a:ln>
            <a:solidFill>
              <a:srgbClr val="D2B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7222C1DC-55E1-8E61-9D5A-EA569538EFCD}"/>
              </a:ext>
            </a:extLst>
          </p:cNvPr>
          <p:cNvSpPr/>
          <p:nvPr/>
        </p:nvSpPr>
        <p:spPr>
          <a:xfrm rot="9442893">
            <a:off x="4996468" y="4953216"/>
            <a:ext cx="73479" cy="516512"/>
          </a:xfrm>
          <a:custGeom>
            <a:avLst/>
            <a:gdLst>
              <a:gd name="connsiteX0" fmla="*/ 27940 w 53340"/>
              <a:gd name="connsiteY0" fmla="*/ 320040 h 320040"/>
              <a:gd name="connsiteX1" fmla="*/ 20320 w 53340"/>
              <a:gd name="connsiteY1" fmla="*/ 307340 h 320040"/>
              <a:gd name="connsiteX2" fmla="*/ 17780 w 53340"/>
              <a:gd name="connsiteY2" fmla="*/ 297180 h 320040"/>
              <a:gd name="connsiteX3" fmla="*/ 12700 w 53340"/>
              <a:gd name="connsiteY3" fmla="*/ 284480 h 320040"/>
              <a:gd name="connsiteX4" fmla="*/ 0 w 53340"/>
              <a:gd name="connsiteY4" fmla="*/ 254000 h 320040"/>
              <a:gd name="connsiteX5" fmla="*/ 7620 w 53340"/>
              <a:gd name="connsiteY5" fmla="*/ 210820 h 320040"/>
              <a:gd name="connsiteX6" fmla="*/ 10160 w 53340"/>
              <a:gd name="connsiteY6" fmla="*/ 203200 h 320040"/>
              <a:gd name="connsiteX7" fmla="*/ 22860 w 53340"/>
              <a:gd name="connsiteY7" fmla="*/ 193040 h 320040"/>
              <a:gd name="connsiteX8" fmla="*/ 33020 w 53340"/>
              <a:gd name="connsiteY8" fmla="*/ 172720 h 320040"/>
              <a:gd name="connsiteX9" fmla="*/ 38100 w 53340"/>
              <a:gd name="connsiteY9" fmla="*/ 162560 h 320040"/>
              <a:gd name="connsiteX10" fmla="*/ 43180 w 53340"/>
              <a:gd name="connsiteY10" fmla="*/ 154940 h 320040"/>
              <a:gd name="connsiteX11" fmla="*/ 48260 w 53340"/>
              <a:gd name="connsiteY11" fmla="*/ 132080 h 320040"/>
              <a:gd name="connsiteX12" fmla="*/ 53340 w 53340"/>
              <a:gd name="connsiteY12" fmla="*/ 114300 h 320040"/>
              <a:gd name="connsiteX13" fmla="*/ 50800 w 53340"/>
              <a:gd name="connsiteY13" fmla="*/ 17780 h 320040"/>
              <a:gd name="connsiteX14" fmla="*/ 48260 w 53340"/>
              <a:gd name="connsiteY14" fmla="*/ 10160 h 320040"/>
              <a:gd name="connsiteX15" fmla="*/ 45720 w 53340"/>
              <a:gd name="connsiteY15" fmla="*/ 0 h 32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3340" h="320040">
                <a:moveTo>
                  <a:pt x="27940" y="320040"/>
                </a:moveTo>
                <a:cubicBezTo>
                  <a:pt x="25400" y="315807"/>
                  <a:pt x="22325" y="311851"/>
                  <a:pt x="20320" y="307340"/>
                </a:cubicBezTo>
                <a:cubicBezTo>
                  <a:pt x="18902" y="304150"/>
                  <a:pt x="18884" y="300492"/>
                  <a:pt x="17780" y="297180"/>
                </a:cubicBezTo>
                <a:cubicBezTo>
                  <a:pt x="16338" y="292855"/>
                  <a:pt x="14587" y="288631"/>
                  <a:pt x="12700" y="284480"/>
                </a:cubicBezTo>
                <a:cubicBezTo>
                  <a:pt x="182" y="256939"/>
                  <a:pt x="9237" y="281710"/>
                  <a:pt x="0" y="254000"/>
                </a:cubicBezTo>
                <a:cubicBezTo>
                  <a:pt x="4651" y="188891"/>
                  <a:pt x="-4538" y="235136"/>
                  <a:pt x="7620" y="210820"/>
                </a:cubicBezTo>
                <a:cubicBezTo>
                  <a:pt x="8817" y="208425"/>
                  <a:pt x="8418" y="205233"/>
                  <a:pt x="10160" y="203200"/>
                </a:cubicBezTo>
                <a:cubicBezTo>
                  <a:pt x="13688" y="199084"/>
                  <a:pt x="18627" y="196427"/>
                  <a:pt x="22860" y="193040"/>
                </a:cubicBezTo>
                <a:lnTo>
                  <a:pt x="33020" y="172720"/>
                </a:lnTo>
                <a:cubicBezTo>
                  <a:pt x="34713" y="169333"/>
                  <a:pt x="36000" y="165710"/>
                  <a:pt x="38100" y="162560"/>
                </a:cubicBezTo>
                <a:lnTo>
                  <a:pt x="43180" y="154940"/>
                </a:lnTo>
                <a:cubicBezTo>
                  <a:pt x="44926" y="146210"/>
                  <a:pt x="45869" y="140450"/>
                  <a:pt x="48260" y="132080"/>
                </a:cubicBezTo>
                <a:cubicBezTo>
                  <a:pt x="55548" y="106573"/>
                  <a:pt x="45400" y="146062"/>
                  <a:pt x="53340" y="114300"/>
                </a:cubicBezTo>
                <a:cubicBezTo>
                  <a:pt x="52493" y="82127"/>
                  <a:pt x="52368" y="49926"/>
                  <a:pt x="50800" y="17780"/>
                </a:cubicBezTo>
                <a:cubicBezTo>
                  <a:pt x="50670" y="15106"/>
                  <a:pt x="48996" y="12734"/>
                  <a:pt x="48260" y="10160"/>
                </a:cubicBezTo>
                <a:cubicBezTo>
                  <a:pt x="47301" y="6803"/>
                  <a:pt x="45720" y="0"/>
                  <a:pt x="45720" y="0"/>
                </a:cubicBezTo>
              </a:path>
            </a:pathLst>
          </a:custGeom>
          <a:noFill/>
          <a:ln>
            <a:solidFill>
              <a:srgbClr val="D2B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5177323-A93D-BE7C-2B5E-73D051228E44}"/>
              </a:ext>
            </a:extLst>
          </p:cNvPr>
          <p:cNvSpPr/>
          <p:nvPr/>
        </p:nvSpPr>
        <p:spPr>
          <a:xfrm rot="16567757">
            <a:off x="4227694" y="5585356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80A55DB-AA30-6210-AC25-1D0EEC290FEB}"/>
              </a:ext>
            </a:extLst>
          </p:cNvPr>
          <p:cNvSpPr/>
          <p:nvPr/>
        </p:nvSpPr>
        <p:spPr>
          <a:xfrm rot="16567757">
            <a:off x="4427033" y="5701254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559A94F-B012-2D4D-1792-3F8908C37A81}"/>
              </a:ext>
            </a:extLst>
          </p:cNvPr>
          <p:cNvSpPr/>
          <p:nvPr/>
        </p:nvSpPr>
        <p:spPr>
          <a:xfrm rot="16567757">
            <a:off x="4167713" y="5760741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4133264-1315-F607-7904-BBCD6AAA85B4}"/>
              </a:ext>
            </a:extLst>
          </p:cNvPr>
          <p:cNvSpPr/>
          <p:nvPr/>
        </p:nvSpPr>
        <p:spPr>
          <a:xfrm rot="302628">
            <a:off x="4793759" y="5494880"/>
            <a:ext cx="74594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99B6389-C85E-B0DF-AAC1-BBF8C315B9CB}"/>
              </a:ext>
            </a:extLst>
          </p:cNvPr>
          <p:cNvSpPr/>
          <p:nvPr/>
        </p:nvSpPr>
        <p:spPr>
          <a:xfrm rot="18902427">
            <a:off x="4935031" y="5461352"/>
            <a:ext cx="74594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36D2EAE-309B-4517-BDF7-82544DDC33C4}"/>
              </a:ext>
            </a:extLst>
          </p:cNvPr>
          <p:cNvSpPr/>
          <p:nvPr/>
        </p:nvSpPr>
        <p:spPr>
          <a:xfrm rot="18902427">
            <a:off x="4629510" y="4971577"/>
            <a:ext cx="74594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A5B9887-6AF7-A308-867B-F509AA9BDC8E}"/>
              </a:ext>
            </a:extLst>
          </p:cNvPr>
          <p:cNvSpPr/>
          <p:nvPr/>
        </p:nvSpPr>
        <p:spPr>
          <a:xfrm rot="1626068">
            <a:off x="5151663" y="5314350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233D03B-5849-1D46-9450-425929865D01}"/>
              </a:ext>
            </a:extLst>
          </p:cNvPr>
          <p:cNvGrpSpPr/>
          <p:nvPr/>
        </p:nvGrpSpPr>
        <p:grpSpPr>
          <a:xfrm>
            <a:off x="5908859" y="4891064"/>
            <a:ext cx="1243715" cy="1243715"/>
            <a:chOff x="5946959" y="4179806"/>
            <a:chExt cx="1243715" cy="124371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07C4FD5-832E-86C2-F5C0-A2DFE42399BC}"/>
                </a:ext>
              </a:extLst>
            </p:cNvPr>
            <p:cNvSpPr/>
            <p:nvPr/>
          </p:nvSpPr>
          <p:spPr>
            <a:xfrm>
              <a:off x="5946959" y="4179806"/>
              <a:ext cx="1243715" cy="124371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4">
              <a:extLst>
                <a:ext uri="{FF2B5EF4-FFF2-40B4-BE49-F238E27FC236}">
                  <a16:creationId xmlns:a16="http://schemas.microsoft.com/office/drawing/2014/main" id="{E8B33887-7517-A750-E4A5-91A26FA4F4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4500" l="13625" r="85500">
                          <a14:foregroundMark x1="18375" y1="76000" x2="18000" y2="77167"/>
                          <a14:foregroundMark x1="19375" y1="80667" x2="23625" y2="73333"/>
                          <a14:foregroundMark x1="78750" y1="27667" x2="78625" y2="14500"/>
                          <a14:foregroundMark x1="79000" y1="15833" x2="81125" y2="18333"/>
                          <a14:foregroundMark x1="81250" y1="25000" x2="82625" y2="23167"/>
                          <a14:foregroundMark x1="81875" y1="27500" x2="83625" y2="23667"/>
                          <a14:foregroundMark x1="81125" y1="27667" x2="84375" y2="23000"/>
                          <a14:foregroundMark x1="81750" y1="27333" x2="80625" y2="27667"/>
                          <a14:foregroundMark x1="76500" y1="13667" x2="78500" y2="13500"/>
                          <a14:foregroundMark x1="15625" y1="82000" x2="15625" y2="87333"/>
                          <a14:foregroundMark x1="18125" y1="79167" x2="14500" y2="89333"/>
                          <a14:foregroundMark x1="18375" y1="83000" x2="13625" y2="84833"/>
                          <a14:foregroundMark x1="13625" y1="85333" x2="13625" y2="94500"/>
                          <a14:foregroundMark x1="20500" y1="82833" x2="14750" y2="91667"/>
                          <a14:foregroundMark x1="29250" y1="77500" x2="54750" y2="52333"/>
                          <a14:foregroundMark x1="54750" y1="52333" x2="57375" y2="47167"/>
                          <a14:foregroundMark x1="22000" y1="62167" x2="27125" y2="52500"/>
                          <a14:foregroundMark x1="78250" y1="14500" x2="80875" y2="16500"/>
                          <a14:foregroundMark x1="78625" y1="13000" x2="80750" y2="14667"/>
                          <a14:foregroundMark x1="78375" y1="12167" x2="80000" y2="15333"/>
                          <a14:foregroundMark x1="78125" y1="13000" x2="80250" y2="15500"/>
                          <a14:foregroundMark x1="82375" y1="29500" x2="85125" y2="24833"/>
                          <a14:foregroundMark x1="82500" y1="28833" x2="85500" y2="23167"/>
                          <a14:foregroundMark x1="83250" y1="28333" x2="84625" y2="25500"/>
                          <a14:foregroundMark x1="82750" y1="31500" x2="84250" y2="25500"/>
                          <a14:foregroundMark x1="81000" y1="31500" x2="84750" y2="28167"/>
                          <a14:foregroundMark x1="82750" y1="31333" x2="85500" y2="24500"/>
                          <a14:foregroundMark x1="80000" y1="16333" x2="76875" y2="11667"/>
                          <a14:foregroundMark x1="79250" y1="13333" x2="77125" y2="19333"/>
                          <a14:foregroundMark x1="76625" y1="16333" x2="81750" y2="14667"/>
                          <a14:foregroundMark x1="84500" y1="23500" x2="84875" y2="30667"/>
                          <a14:foregroundMark x1="84875" y1="24833" x2="84500" y2="29333"/>
                          <a14:foregroundMark x1="84250" y1="24000" x2="85375" y2="29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44" t="-725" r="12410" b="-527"/>
            <a:stretch/>
          </p:blipFill>
          <p:spPr bwMode="auto">
            <a:xfrm rot="3313987">
              <a:off x="6437186" y="4495054"/>
              <a:ext cx="491424" cy="493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DE37D4E-9FBC-5629-7A95-7BBAF02D6A0C}"/>
                </a:ext>
              </a:extLst>
            </p:cNvPr>
            <p:cNvSpPr/>
            <p:nvPr/>
          </p:nvSpPr>
          <p:spPr>
            <a:xfrm rot="1626068">
              <a:off x="6304331" y="4431062"/>
              <a:ext cx="74594" cy="457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D3BBA08-8F5C-648A-F639-0D5F84A7C660}"/>
                </a:ext>
              </a:extLst>
            </p:cNvPr>
            <p:cNvSpPr/>
            <p:nvPr/>
          </p:nvSpPr>
          <p:spPr>
            <a:xfrm rot="1626068">
              <a:off x="6090874" y="5063709"/>
              <a:ext cx="74594" cy="457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EA46706-908E-95C7-29A7-CB0AADCDCA8B}"/>
                </a:ext>
              </a:extLst>
            </p:cNvPr>
            <p:cNvSpPr/>
            <p:nvPr/>
          </p:nvSpPr>
          <p:spPr>
            <a:xfrm rot="1626068">
              <a:off x="6696642" y="5035039"/>
              <a:ext cx="74594" cy="457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CE9CB06-52C0-7F43-1F8D-7B37C32551C0}"/>
                </a:ext>
              </a:extLst>
            </p:cNvPr>
            <p:cNvSpPr/>
            <p:nvPr/>
          </p:nvSpPr>
          <p:spPr>
            <a:xfrm rot="18902427">
              <a:off x="6762747" y="4418883"/>
              <a:ext cx="74594" cy="4571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3571B98-DEC8-C169-434D-55037E54A267}"/>
                </a:ext>
              </a:extLst>
            </p:cNvPr>
            <p:cNvSpPr/>
            <p:nvPr/>
          </p:nvSpPr>
          <p:spPr>
            <a:xfrm rot="18902427">
              <a:off x="6787931" y="5188483"/>
              <a:ext cx="74594" cy="4571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7" name="Picture 4">
            <a:extLst>
              <a:ext uri="{FF2B5EF4-FFF2-40B4-BE49-F238E27FC236}">
                <a16:creationId xmlns:a16="http://schemas.microsoft.com/office/drawing/2014/main" id="{C051D26E-76F5-07E6-88C7-784587FCD0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 rot="16404286">
            <a:off x="8079498" y="5271074"/>
            <a:ext cx="491424" cy="49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Oval 59">
            <a:extLst>
              <a:ext uri="{FF2B5EF4-FFF2-40B4-BE49-F238E27FC236}">
                <a16:creationId xmlns:a16="http://schemas.microsoft.com/office/drawing/2014/main" id="{B4429017-9DDD-38F1-8BAA-76750EE38560}"/>
              </a:ext>
            </a:extLst>
          </p:cNvPr>
          <p:cNvSpPr/>
          <p:nvPr/>
        </p:nvSpPr>
        <p:spPr>
          <a:xfrm rot="1626068">
            <a:off x="7964734" y="5899740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349F12-5E9C-4D9C-41EF-18AB5E6712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824" y="2626722"/>
            <a:ext cx="2756176" cy="2875611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5502F885-A2FA-5D34-731C-101DD94AC92C}"/>
              </a:ext>
            </a:extLst>
          </p:cNvPr>
          <p:cNvGrpSpPr/>
          <p:nvPr/>
        </p:nvGrpSpPr>
        <p:grpSpPr>
          <a:xfrm>
            <a:off x="293635" y="161069"/>
            <a:ext cx="2749572" cy="2199658"/>
            <a:chOff x="7204400" y="224251"/>
            <a:chExt cx="4762500" cy="3810000"/>
          </a:xfrm>
        </p:grpSpPr>
        <p:pic>
          <p:nvPicPr>
            <p:cNvPr id="59" name="Picture 2" descr="Apalachicola National Forest – Travel guide at Wikivoyage">
              <a:extLst>
                <a:ext uri="{FF2B5EF4-FFF2-40B4-BE49-F238E27FC236}">
                  <a16:creationId xmlns:a16="http://schemas.microsoft.com/office/drawing/2014/main" id="{7ADE7AD5-7FB4-FE0C-6A2D-77E313C091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4400" y="224251"/>
              <a:ext cx="4762500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EC27B9E-F8A4-4460-5E92-CFABB414A203}"/>
                </a:ext>
              </a:extLst>
            </p:cNvPr>
            <p:cNvSpPr/>
            <p:nvPr/>
          </p:nvSpPr>
          <p:spPr>
            <a:xfrm>
              <a:off x="8901405" y="739308"/>
              <a:ext cx="475861" cy="37103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4D76F4D7-81D1-7DDD-23E5-A6171349CBFD}"/>
              </a:ext>
            </a:extLst>
          </p:cNvPr>
          <p:cNvSpPr/>
          <p:nvPr/>
        </p:nvSpPr>
        <p:spPr>
          <a:xfrm>
            <a:off x="933450" y="866775"/>
            <a:ext cx="725844" cy="2142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F97F09-8A71-D097-0685-80059891902A}"/>
              </a:ext>
            </a:extLst>
          </p:cNvPr>
          <p:cNvSpPr txBox="1"/>
          <p:nvPr/>
        </p:nvSpPr>
        <p:spPr>
          <a:xfrm>
            <a:off x="441747" y="1658150"/>
            <a:ext cx="1709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Apalachicola </a:t>
            </a:r>
          </a:p>
          <a:p>
            <a:r>
              <a:rPr lang="en-US" dirty="0"/>
              <a:t>National Forest</a:t>
            </a:r>
          </a:p>
        </p:txBody>
      </p:sp>
      <p:cxnSp>
        <p:nvCxnSpPr>
          <p:cNvPr id="14337" name="Straight Arrow Connector 14336">
            <a:extLst>
              <a:ext uri="{FF2B5EF4-FFF2-40B4-BE49-F238E27FC236}">
                <a16:creationId xmlns:a16="http://schemas.microsoft.com/office/drawing/2014/main" id="{4CFDBB38-0AF6-5AA4-62FB-037ADF5A3544}"/>
              </a:ext>
            </a:extLst>
          </p:cNvPr>
          <p:cNvCxnSpPr>
            <a:endCxn id="62" idx="0"/>
          </p:cNvCxnSpPr>
          <p:nvPr/>
        </p:nvCxnSpPr>
        <p:spPr>
          <a:xfrm flipV="1">
            <a:off x="1133475" y="866775"/>
            <a:ext cx="162897" cy="6762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39" name="TextBox 14338">
            <a:extLst>
              <a:ext uri="{FF2B5EF4-FFF2-40B4-BE49-F238E27FC236}">
                <a16:creationId xmlns:a16="http://schemas.microsoft.com/office/drawing/2014/main" id="{F5E8EAF8-7E63-E8E1-FB3E-D92506F19123}"/>
              </a:ext>
            </a:extLst>
          </p:cNvPr>
          <p:cNvSpPr txBox="1"/>
          <p:nvPr/>
        </p:nvSpPr>
        <p:spPr>
          <a:xfrm>
            <a:off x="9875655" y="516292"/>
            <a:ext cx="2597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Clonal Cultures</a:t>
            </a:r>
          </a:p>
        </p:txBody>
      </p:sp>
      <p:sp>
        <p:nvSpPr>
          <p:cNvPr id="14341" name="Arc 14340">
            <a:extLst>
              <a:ext uri="{FF2B5EF4-FFF2-40B4-BE49-F238E27FC236}">
                <a16:creationId xmlns:a16="http://schemas.microsoft.com/office/drawing/2014/main" id="{396177C2-ED34-02A2-F254-09E9B1F53EC6}"/>
              </a:ext>
            </a:extLst>
          </p:cNvPr>
          <p:cNvSpPr/>
          <p:nvPr/>
        </p:nvSpPr>
        <p:spPr>
          <a:xfrm rot="7834882" flipH="1">
            <a:off x="8096603" y="1744431"/>
            <a:ext cx="3408116" cy="2717863"/>
          </a:xfrm>
          <a:prstGeom prst="arc">
            <a:avLst>
              <a:gd name="adj1" fmla="val 16190396"/>
              <a:gd name="adj2" fmla="val 19354834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44" name="Picture 4">
            <a:extLst>
              <a:ext uri="{FF2B5EF4-FFF2-40B4-BE49-F238E27FC236}">
                <a16:creationId xmlns:a16="http://schemas.microsoft.com/office/drawing/2014/main" id="{B39A0C85-6808-3780-F797-BFBB268AE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 rot="10958892">
            <a:off x="8509420" y="2130123"/>
            <a:ext cx="491424" cy="49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5" name="Picture 4">
            <a:extLst>
              <a:ext uri="{FF2B5EF4-FFF2-40B4-BE49-F238E27FC236}">
                <a16:creationId xmlns:a16="http://schemas.microsoft.com/office/drawing/2014/main" id="{CB3FB6F6-5664-48AF-44F7-EE1D108664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 rot="11047727">
            <a:off x="9592295" y="2167271"/>
            <a:ext cx="337310" cy="33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4">
            <a:extLst>
              <a:ext uri="{FF2B5EF4-FFF2-40B4-BE49-F238E27FC236}">
                <a16:creationId xmlns:a16="http://schemas.microsoft.com/office/drawing/2014/main" id="{922C5910-2252-00ED-EA43-6F44C6394F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 rot="19062854">
            <a:off x="8686521" y="2911976"/>
            <a:ext cx="370612" cy="37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7" name="Picture 4">
            <a:extLst>
              <a:ext uri="{FF2B5EF4-FFF2-40B4-BE49-F238E27FC236}">
                <a16:creationId xmlns:a16="http://schemas.microsoft.com/office/drawing/2014/main" id="{85073909-7806-2BF7-3678-D524A62CF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 rot="16200000">
            <a:off x="9232803" y="2898142"/>
            <a:ext cx="491424" cy="49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4">
            <a:extLst>
              <a:ext uri="{FF2B5EF4-FFF2-40B4-BE49-F238E27FC236}">
                <a16:creationId xmlns:a16="http://schemas.microsoft.com/office/drawing/2014/main" id="{C1E8EAFD-441A-F7BC-2599-44AFD30F31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 rot="16200000">
            <a:off x="7966495" y="2424179"/>
            <a:ext cx="491424" cy="49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9" name="Picture 4">
            <a:extLst>
              <a:ext uri="{FF2B5EF4-FFF2-40B4-BE49-F238E27FC236}">
                <a16:creationId xmlns:a16="http://schemas.microsoft.com/office/drawing/2014/main" id="{75FFC3FD-AD04-B305-01C2-1C2F22D480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35563" b="-527"/>
          <a:stretch/>
        </p:blipFill>
        <p:spPr bwMode="auto">
          <a:xfrm rot="604181">
            <a:off x="9916157" y="2652429"/>
            <a:ext cx="341017" cy="49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0" name="Picture 4">
            <a:extLst>
              <a:ext uri="{FF2B5EF4-FFF2-40B4-BE49-F238E27FC236}">
                <a16:creationId xmlns:a16="http://schemas.microsoft.com/office/drawing/2014/main" id="{CFC8830F-1F3B-FBCD-698A-747691631F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40" t="-725" r="12410" b="-527"/>
          <a:stretch/>
        </p:blipFill>
        <p:spPr bwMode="auto">
          <a:xfrm rot="6810480">
            <a:off x="9326810" y="1603475"/>
            <a:ext cx="357625" cy="49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1" name="Picture 4">
            <a:extLst>
              <a:ext uri="{FF2B5EF4-FFF2-40B4-BE49-F238E27FC236}">
                <a16:creationId xmlns:a16="http://schemas.microsoft.com/office/drawing/2014/main" id="{EF813767-92E3-9AC5-4510-FA4612088A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40702" r="12410" b="-527"/>
          <a:stretch/>
        </p:blipFill>
        <p:spPr bwMode="auto">
          <a:xfrm rot="10958892">
            <a:off x="8938301" y="3591430"/>
            <a:ext cx="491424" cy="29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c 1">
            <a:extLst>
              <a:ext uri="{FF2B5EF4-FFF2-40B4-BE49-F238E27FC236}">
                <a16:creationId xmlns:a16="http://schemas.microsoft.com/office/drawing/2014/main" id="{7BCC0198-3A8A-2E9E-7745-E7731B4B8A12}"/>
              </a:ext>
            </a:extLst>
          </p:cNvPr>
          <p:cNvSpPr/>
          <p:nvPr/>
        </p:nvSpPr>
        <p:spPr>
          <a:xfrm rot="246935" flipV="1">
            <a:off x="8950907" y="4169056"/>
            <a:ext cx="1473857" cy="373684"/>
          </a:xfrm>
          <a:prstGeom prst="arc">
            <a:avLst>
              <a:gd name="adj1" fmla="val 11083160"/>
              <a:gd name="adj2" fmla="val 92068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36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65234-3C87-6F67-FD59-93952AEDE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7C7876C-B785-5DCF-A1E4-04822DBF5F3C}"/>
              </a:ext>
            </a:extLst>
          </p:cNvPr>
          <p:cNvGrpSpPr/>
          <p:nvPr/>
        </p:nvGrpSpPr>
        <p:grpSpPr>
          <a:xfrm>
            <a:off x="7256834" y="1252067"/>
            <a:ext cx="3617075" cy="5090367"/>
            <a:chOff x="7939024" y="2071017"/>
            <a:chExt cx="3082414" cy="433793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EE5938A-07D4-A4FC-EA34-5A65D4B3E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55102"/>
            <a:stretch>
              <a:fillRect/>
            </a:stretch>
          </p:blipFill>
          <p:spPr>
            <a:xfrm>
              <a:off x="8055756" y="2142684"/>
              <a:ext cx="2871648" cy="426626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BAC8200-3599-60B7-75F5-5BA0AC93486A}"/>
                </a:ext>
              </a:extLst>
            </p:cNvPr>
            <p:cNvSpPr/>
            <p:nvPr/>
          </p:nvSpPr>
          <p:spPr>
            <a:xfrm>
              <a:off x="7939024" y="2071017"/>
              <a:ext cx="3082414" cy="494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C61E7EE-101F-E2A2-4FC9-032C38DA77B9}"/>
              </a:ext>
            </a:extLst>
          </p:cNvPr>
          <p:cNvSpPr txBox="1"/>
          <p:nvPr/>
        </p:nvSpPr>
        <p:spPr>
          <a:xfrm>
            <a:off x="2102423" y="856034"/>
            <a:ext cx="832835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/>
              <a:t>n</a:t>
            </a:r>
            <a:r>
              <a:rPr lang="en-US" sz="2000" dirty="0"/>
              <a:t> = 17 clones were mixed for a diversity in response to temperature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50 generation in growth chambers at 25 °C and 30 °C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6060B1A-E7A5-D76A-0CE6-1041B863E7AA}"/>
              </a:ext>
            </a:extLst>
          </p:cNvPr>
          <p:cNvSpPr txBox="1">
            <a:spLocks/>
          </p:cNvSpPr>
          <p:nvPr/>
        </p:nvSpPr>
        <p:spPr>
          <a:xfrm>
            <a:off x="1659294" y="47832"/>
            <a:ext cx="8873412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Establishing evolutionary histories of temperature</a:t>
            </a:r>
          </a:p>
        </p:txBody>
      </p:sp>
      <p:pic>
        <p:nvPicPr>
          <p:cNvPr id="2050" name="Picture 2" descr="one door growth chamber">
            <a:extLst>
              <a:ext uri="{FF2B5EF4-FFF2-40B4-BE49-F238E27FC236}">
                <a16:creationId xmlns:a16="http://schemas.microsoft.com/office/drawing/2014/main" id="{69EBBE7B-792D-18E6-AE8C-B5FE2683A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3" r="14004"/>
          <a:stretch>
            <a:fillRect/>
          </a:stretch>
        </p:blipFill>
        <p:spPr bwMode="auto">
          <a:xfrm>
            <a:off x="399856" y="2374356"/>
            <a:ext cx="2898842" cy="4173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esell 50ml Polypropylene Screw Top Self Standing Base Centrifuge Tube with Graduated Marks and Writing Area, Pack of 10">
            <a:extLst>
              <a:ext uri="{FF2B5EF4-FFF2-40B4-BE49-F238E27FC236}">
                <a16:creationId xmlns:a16="http://schemas.microsoft.com/office/drawing/2014/main" id="{A852CDD5-CD1C-D457-78DB-EA97E3204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678" y="2610927"/>
            <a:ext cx="3530359" cy="353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347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81024-0E08-7AF5-F407-751DB5918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DE49275-DE1A-E4CB-69B3-6C58E7616ECB}"/>
              </a:ext>
            </a:extLst>
          </p:cNvPr>
          <p:cNvSpPr txBox="1"/>
          <p:nvPr/>
        </p:nvSpPr>
        <p:spPr>
          <a:xfrm>
            <a:off x="503020" y="1144512"/>
            <a:ext cx="5193534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Common garden setting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Full cross of evolved T, contemporary T, and competition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/>
              <a:t>Tetrahymena</a:t>
            </a:r>
            <a:r>
              <a:rPr lang="en-US" sz="2000" dirty="0"/>
              <a:t> sp. also grown alone at 25 °C and 30 °C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Measured abundance over 16 timepoints to model growth parameters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DC18D7-5F79-58D2-349F-8B5B8849DE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707"/>
          <a:stretch>
            <a:fillRect/>
          </a:stretch>
        </p:blipFill>
        <p:spPr>
          <a:xfrm>
            <a:off x="5973793" y="588427"/>
            <a:ext cx="4623765" cy="42662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AFF990-02E6-1B55-B965-4660E3C22F3E}"/>
              </a:ext>
            </a:extLst>
          </p:cNvPr>
          <p:cNvSpPr/>
          <p:nvPr/>
        </p:nvSpPr>
        <p:spPr>
          <a:xfrm>
            <a:off x="4201679" y="467935"/>
            <a:ext cx="4526604" cy="494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A95E59-4796-9946-31A9-3A3861C17560}"/>
              </a:ext>
            </a:extLst>
          </p:cNvPr>
          <p:cNvSpPr/>
          <p:nvPr/>
        </p:nvSpPr>
        <p:spPr>
          <a:xfrm>
            <a:off x="7544579" y="1757014"/>
            <a:ext cx="234950" cy="2152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26A1F2-E85C-E9E7-12D8-600186ED8B59}"/>
              </a:ext>
            </a:extLst>
          </p:cNvPr>
          <p:cNvSpPr txBox="1"/>
          <p:nvPr/>
        </p:nvSpPr>
        <p:spPr>
          <a:xfrm rot="16200000">
            <a:off x="7329270" y="1924803"/>
            <a:ext cx="66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25 °C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972273-A841-1558-15C4-5D7584D1D99D}"/>
              </a:ext>
            </a:extLst>
          </p:cNvPr>
          <p:cNvSpPr txBox="1"/>
          <p:nvPr/>
        </p:nvSpPr>
        <p:spPr>
          <a:xfrm rot="16200000">
            <a:off x="7329271" y="3390001"/>
            <a:ext cx="66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25 °C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90253D9-77EE-A7E8-B4A3-C6BF20B3DAB9}"/>
              </a:ext>
            </a:extLst>
          </p:cNvPr>
          <p:cNvGrpSpPr/>
          <p:nvPr/>
        </p:nvGrpSpPr>
        <p:grpSpPr>
          <a:xfrm>
            <a:off x="211938" y="5640382"/>
            <a:ext cx="11892513" cy="1038853"/>
            <a:chOff x="172912" y="5038924"/>
            <a:chExt cx="11892513" cy="103885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F9DD92-362D-3482-1799-8A283562605E}"/>
                </a:ext>
              </a:extLst>
            </p:cNvPr>
            <p:cNvSpPr txBox="1"/>
            <p:nvPr/>
          </p:nvSpPr>
          <p:spPr>
            <a:xfrm>
              <a:off x="172912" y="5708445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0d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3EAA6FF-42F4-9C60-752B-F86D85215846}"/>
                </a:ext>
              </a:extLst>
            </p:cNvPr>
            <p:cNvCxnSpPr>
              <a:cxnSpLocks/>
            </p:cNvCxnSpPr>
            <p:nvPr/>
          </p:nvCxnSpPr>
          <p:spPr>
            <a:xfrm>
              <a:off x="391882" y="5559288"/>
              <a:ext cx="11408236" cy="0"/>
            </a:xfrm>
            <a:prstGeom prst="line">
              <a:avLst/>
            </a:prstGeom>
            <a:ln w="76200">
              <a:headEnd type="oval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95FE5D-DDA4-BB8A-A0F6-96FDDCD43062}"/>
                </a:ext>
              </a:extLst>
            </p:cNvPr>
            <p:cNvSpPr txBox="1"/>
            <p:nvPr/>
          </p:nvSpPr>
          <p:spPr>
            <a:xfrm>
              <a:off x="11504053" y="5708445"/>
              <a:ext cx="561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d21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9541A1E-1F23-E5D5-BE69-47906F07D50F}"/>
                </a:ext>
              </a:extLst>
            </p:cNvPr>
            <p:cNvSpPr/>
            <p:nvPr/>
          </p:nvSpPr>
          <p:spPr>
            <a:xfrm>
              <a:off x="582431" y="5449037"/>
              <a:ext cx="220490" cy="22049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E06D687-2452-FFD6-D97F-5F0092238A8C}"/>
                </a:ext>
              </a:extLst>
            </p:cNvPr>
            <p:cNvSpPr/>
            <p:nvPr/>
          </p:nvSpPr>
          <p:spPr>
            <a:xfrm>
              <a:off x="832713" y="5449037"/>
              <a:ext cx="220490" cy="22049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1FF0FDE-E13B-41FD-BD59-036321B16272}"/>
                </a:ext>
              </a:extLst>
            </p:cNvPr>
            <p:cNvSpPr/>
            <p:nvPr/>
          </p:nvSpPr>
          <p:spPr>
            <a:xfrm>
              <a:off x="1084574" y="5449037"/>
              <a:ext cx="220490" cy="22049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FA02700-2378-DA1C-4FBD-E2CB9ACA4D12}"/>
                </a:ext>
              </a:extLst>
            </p:cNvPr>
            <p:cNvSpPr/>
            <p:nvPr/>
          </p:nvSpPr>
          <p:spPr>
            <a:xfrm>
              <a:off x="1412680" y="5449037"/>
              <a:ext cx="220490" cy="22049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C23181B-414C-174B-AF7F-24B83544ED1A}"/>
                </a:ext>
              </a:extLst>
            </p:cNvPr>
            <p:cNvSpPr/>
            <p:nvPr/>
          </p:nvSpPr>
          <p:spPr>
            <a:xfrm>
              <a:off x="1736213" y="5449037"/>
              <a:ext cx="220490" cy="22049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446A095-0EF4-36A6-70BD-F025D4F1F8E5}"/>
                </a:ext>
              </a:extLst>
            </p:cNvPr>
            <p:cNvSpPr/>
            <p:nvPr/>
          </p:nvSpPr>
          <p:spPr>
            <a:xfrm>
              <a:off x="2060831" y="5449037"/>
              <a:ext cx="220490" cy="22049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2C7537F-F719-2D0B-B2D1-355ED91BCD8B}"/>
                </a:ext>
              </a:extLst>
            </p:cNvPr>
            <p:cNvSpPr/>
            <p:nvPr/>
          </p:nvSpPr>
          <p:spPr>
            <a:xfrm>
              <a:off x="2515648" y="5449037"/>
              <a:ext cx="220490" cy="22049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510A920-5D8C-DCBB-156A-5F57A50453FF}"/>
                </a:ext>
              </a:extLst>
            </p:cNvPr>
            <p:cNvSpPr/>
            <p:nvPr/>
          </p:nvSpPr>
          <p:spPr>
            <a:xfrm>
              <a:off x="2980234" y="5449037"/>
              <a:ext cx="220490" cy="22049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F0682DB-8A10-7C2C-04DD-4DCE9B8596E3}"/>
                </a:ext>
              </a:extLst>
            </p:cNvPr>
            <p:cNvSpPr/>
            <p:nvPr/>
          </p:nvSpPr>
          <p:spPr>
            <a:xfrm>
              <a:off x="5838612" y="5425180"/>
              <a:ext cx="220490" cy="22049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20CEA26-02BF-6D63-54D9-4A2965CA6C1C}"/>
                </a:ext>
              </a:extLst>
            </p:cNvPr>
            <p:cNvSpPr/>
            <p:nvPr/>
          </p:nvSpPr>
          <p:spPr>
            <a:xfrm>
              <a:off x="7934245" y="5425180"/>
              <a:ext cx="220490" cy="22049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737E505-0A63-C7B4-9520-DCE9749303F3}"/>
                </a:ext>
              </a:extLst>
            </p:cNvPr>
            <p:cNvSpPr txBox="1"/>
            <p:nvPr/>
          </p:nvSpPr>
          <p:spPr>
            <a:xfrm>
              <a:off x="435484" y="5038924"/>
              <a:ext cx="1064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Every 6 h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F561E19-FAE6-E1A0-2315-F930CD720997}"/>
                </a:ext>
              </a:extLst>
            </p:cNvPr>
            <p:cNvSpPr txBox="1"/>
            <p:nvPr/>
          </p:nvSpPr>
          <p:spPr>
            <a:xfrm>
              <a:off x="1633170" y="5038924"/>
              <a:ext cx="1187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Every 12 h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2C8F221-B055-2621-6134-C618135C5651}"/>
                </a:ext>
              </a:extLst>
            </p:cNvPr>
            <p:cNvSpPr txBox="1"/>
            <p:nvPr/>
          </p:nvSpPr>
          <p:spPr>
            <a:xfrm>
              <a:off x="3418345" y="5038924"/>
              <a:ext cx="10674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Every 1 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B3BA995-7187-635B-BF2D-CFB20BDCCE1B}"/>
                </a:ext>
              </a:extLst>
            </p:cNvPr>
            <p:cNvSpPr txBox="1"/>
            <p:nvPr/>
          </p:nvSpPr>
          <p:spPr>
            <a:xfrm>
              <a:off x="5286694" y="5038924"/>
              <a:ext cx="10674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Every 2 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EED56FC-CE1A-A916-358C-5C56A8EB46D8}"/>
                </a:ext>
              </a:extLst>
            </p:cNvPr>
            <p:cNvSpPr txBox="1"/>
            <p:nvPr/>
          </p:nvSpPr>
          <p:spPr>
            <a:xfrm>
              <a:off x="9289987" y="5038924"/>
              <a:ext cx="10674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Every 8 d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AE8084F-7AA8-3168-74E0-1AB140FBF291}"/>
                </a:ext>
              </a:extLst>
            </p:cNvPr>
            <p:cNvSpPr/>
            <p:nvPr/>
          </p:nvSpPr>
          <p:spPr>
            <a:xfrm>
              <a:off x="3418345" y="5449037"/>
              <a:ext cx="220490" cy="22049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5E64D73-4ED6-321C-1EBF-7EBF142D2D9C}"/>
                </a:ext>
              </a:extLst>
            </p:cNvPr>
            <p:cNvSpPr/>
            <p:nvPr/>
          </p:nvSpPr>
          <p:spPr>
            <a:xfrm>
              <a:off x="3918251" y="5449037"/>
              <a:ext cx="220490" cy="22049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9899B45-AABA-13B3-8895-5E424A5D754B}"/>
                </a:ext>
              </a:extLst>
            </p:cNvPr>
            <p:cNvSpPr/>
            <p:nvPr/>
          </p:nvSpPr>
          <p:spPr>
            <a:xfrm>
              <a:off x="4401643" y="5447625"/>
              <a:ext cx="220490" cy="22049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C7BBC4-7DBA-4E4E-568E-0F1E85D26195}"/>
                </a:ext>
              </a:extLst>
            </p:cNvPr>
            <p:cNvSpPr/>
            <p:nvPr/>
          </p:nvSpPr>
          <p:spPr>
            <a:xfrm>
              <a:off x="4901549" y="5447625"/>
              <a:ext cx="220490" cy="22049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3392D53-CF71-C33E-4E60-A209017D64E3}"/>
                </a:ext>
              </a:extLst>
            </p:cNvPr>
            <p:cNvSpPr/>
            <p:nvPr/>
          </p:nvSpPr>
          <p:spPr>
            <a:xfrm>
              <a:off x="6795915" y="5447625"/>
              <a:ext cx="220490" cy="22049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0EEE1505-C0CE-1C8A-3182-01102321F8C3}"/>
              </a:ext>
            </a:extLst>
          </p:cNvPr>
          <p:cNvSpPr txBox="1">
            <a:spLocks/>
          </p:cNvSpPr>
          <p:nvPr/>
        </p:nvSpPr>
        <p:spPr>
          <a:xfrm>
            <a:off x="1659294" y="47832"/>
            <a:ext cx="8873412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Evolution and competition experiment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54E3B5-07E4-8D1C-984A-C4ACA8E1A785}"/>
              </a:ext>
            </a:extLst>
          </p:cNvPr>
          <p:cNvSpPr/>
          <p:nvPr/>
        </p:nvSpPr>
        <p:spPr>
          <a:xfrm>
            <a:off x="10828617" y="3929618"/>
            <a:ext cx="784698" cy="784698"/>
          </a:xfrm>
          <a:prstGeom prst="rect">
            <a:avLst/>
          </a:prstGeom>
          <a:solidFill>
            <a:srgbClr val="BFD8D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368FCA-3965-B323-7403-410FBDBF8784}"/>
              </a:ext>
            </a:extLst>
          </p:cNvPr>
          <p:cNvSpPr/>
          <p:nvPr/>
        </p:nvSpPr>
        <p:spPr>
          <a:xfrm>
            <a:off x="10827089" y="3086876"/>
            <a:ext cx="784698" cy="784698"/>
          </a:xfrm>
          <a:prstGeom prst="rect">
            <a:avLst/>
          </a:prstGeom>
          <a:solidFill>
            <a:srgbClr val="F6CB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680832-F5F2-07DC-059F-3E82B7EB17FB}"/>
              </a:ext>
            </a:extLst>
          </p:cNvPr>
          <p:cNvSpPr txBox="1"/>
          <p:nvPr/>
        </p:nvSpPr>
        <p:spPr>
          <a:xfrm>
            <a:off x="10542434" y="2730689"/>
            <a:ext cx="1348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Protists only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85E673-65C7-DEA9-EE0F-0F47877F49A6}"/>
              </a:ext>
            </a:extLst>
          </p:cNvPr>
          <p:cNvSpPr txBox="1"/>
          <p:nvPr/>
        </p:nvSpPr>
        <p:spPr>
          <a:xfrm>
            <a:off x="10859328" y="411428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 °C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AAA546-D029-D3C5-22C0-614F3D4F10D1}"/>
              </a:ext>
            </a:extLst>
          </p:cNvPr>
          <p:cNvSpPr txBox="1"/>
          <p:nvPr/>
        </p:nvSpPr>
        <p:spPr>
          <a:xfrm>
            <a:off x="10863646" y="328194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 °C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88E1A0-22A7-F8AC-32EE-1856F4BCD0FC}"/>
              </a:ext>
            </a:extLst>
          </p:cNvPr>
          <p:cNvSpPr txBox="1"/>
          <p:nvPr/>
        </p:nvSpPr>
        <p:spPr>
          <a:xfrm>
            <a:off x="8674279" y="4777046"/>
            <a:ext cx="1067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n</a:t>
            </a:r>
            <a:r>
              <a:rPr lang="en-US" sz="2400" dirty="0"/>
              <a:t> = 10</a:t>
            </a:r>
            <a:endParaRPr lang="en-US" sz="2400" i="1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783344C-8410-5A86-6306-7EFBECBB5DE0}"/>
              </a:ext>
            </a:extLst>
          </p:cNvPr>
          <p:cNvSpPr/>
          <p:nvPr/>
        </p:nvSpPr>
        <p:spPr>
          <a:xfrm>
            <a:off x="8238939" y="697253"/>
            <a:ext cx="2293767" cy="4541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79BED7B-989B-4F4A-13EA-3FE8592E12CC}"/>
              </a:ext>
            </a:extLst>
          </p:cNvPr>
          <p:cNvSpPr/>
          <p:nvPr/>
        </p:nvSpPr>
        <p:spPr>
          <a:xfrm>
            <a:off x="10597558" y="2778514"/>
            <a:ext cx="1350687" cy="2156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4CA71B7-5AE8-56DF-82DB-2C2AEA086F01}"/>
              </a:ext>
            </a:extLst>
          </p:cNvPr>
          <p:cNvSpPr/>
          <p:nvPr/>
        </p:nvSpPr>
        <p:spPr>
          <a:xfrm>
            <a:off x="190058" y="5366327"/>
            <a:ext cx="11914393" cy="1273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53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6D7A4-2B0C-1DE5-6563-1CE485A86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263CDE-2ACB-4C96-13BD-F2EE9D630CEE}"/>
              </a:ext>
            </a:extLst>
          </p:cNvPr>
          <p:cNvSpPr txBox="1"/>
          <p:nvPr/>
        </p:nvSpPr>
        <p:spPr>
          <a:xfrm>
            <a:off x="1414005" y="1178529"/>
            <a:ext cx="909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 Do populations of </a:t>
            </a:r>
            <a:r>
              <a:rPr lang="en-US" sz="2400" b="1" i="1" dirty="0"/>
              <a:t>H. rosa</a:t>
            </a:r>
            <a:r>
              <a:rPr lang="en-US" sz="2400" b="1" dirty="0"/>
              <a:t> evolve in response to temperature?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D7704CB0-3137-A67E-7C14-ED5BF39DCD6A}"/>
              </a:ext>
            </a:extLst>
          </p:cNvPr>
          <p:cNvSpPr/>
          <p:nvPr/>
        </p:nvSpPr>
        <p:spPr>
          <a:xfrm rot="10591980">
            <a:off x="4042365" y="2422253"/>
            <a:ext cx="1465634" cy="1181261"/>
          </a:xfrm>
          <a:prstGeom prst="arc">
            <a:avLst>
              <a:gd name="adj1" fmla="val 11428173"/>
              <a:gd name="adj2" fmla="val 394127"/>
            </a:avLst>
          </a:prstGeom>
          <a:ln w="38100">
            <a:prstDash val="solid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6668CC-72E1-EF00-381C-436235A80A79}"/>
              </a:ext>
            </a:extLst>
          </p:cNvPr>
          <p:cNvSpPr/>
          <p:nvPr/>
        </p:nvSpPr>
        <p:spPr>
          <a:xfrm>
            <a:off x="4043826" y="3239023"/>
            <a:ext cx="426945" cy="224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8859DB-F34A-2698-1098-4EBC0EAA05C8}"/>
              </a:ext>
            </a:extLst>
          </p:cNvPr>
          <p:cNvSpPr/>
          <p:nvPr/>
        </p:nvSpPr>
        <p:spPr>
          <a:xfrm>
            <a:off x="5012046" y="2302791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Rotifers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524471-8F2C-DEEE-19A1-25EF5997048F}"/>
              </a:ext>
            </a:extLst>
          </p:cNvPr>
          <p:cNvSpPr/>
          <p:nvPr/>
        </p:nvSpPr>
        <p:spPr>
          <a:xfrm>
            <a:off x="1144516" y="3280584"/>
            <a:ext cx="1902372" cy="67529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Climate Change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3E63A2-A938-AE3B-67B7-BC4AC9844EEB}"/>
              </a:ext>
            </a:extLst>
          </p:cNvPr>
          <p:cNvSpPr/>
          <p:nvPr/>
        </p:nvSpPr>
        <p:spPr>
          <a:xfrm>
            <a:off x="8722181" y="2302791"/>
            <a:ext cx="1902372" cy="67529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Protist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65FA06-13A0-0792-853C-467911A11704}"/>
              </a:ext>
            </a:extLst>
          </p:cNvPr>
          <p:cNvCxnSpPr>
            <a:cxnSpLocks/>
          </p:cNvCxnSpPr>
          <p:nvPr/>
        </p:nvCxnSpPr>
        <p:spPr>
          <a:xfrm>
            <a:off x="3330987" y="2612217"/>
            <a:ext cx="144677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B6922FC-8793-A402-4547-BA643E092D59}"/>
              </a:ext>
            </a:extLst>
          </p:cNvPr>
          <p:cNvSpPr txBox="1"/>
          <p:nvPr/>
        </p:nvSpPr>
        <p:spPr>
          <a:xfrm>
            <a:off x="3141801" y="2640436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Higher Temp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F3D77B-AD49-74EC-0338-BF653EA4D8C7}"/>
              </a:ext>
            </a:extLst>
          </p:cNvPr>
          <p:cNvSpPr txBox="1"/>
          <p:nvPr/>
        </p:nvSpPr>
        <p:spPr>
          <a:xfrm>
            <a:off x="3327132" y="3141830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accent1"/>
                </a:solidFill>
              </a:rPr>
              <a:t>evolution</a:t>
            </a:r>
          </a:p>
        </p:txBody>
      </p:sp>
      <p:pic>
        <p:nvPicPr>
          <p:cNvPr id="14" name="Picture 2" descr="Free Vectors | rising temperature icon">
            <a:extLst>
              <a:ext uri="{FF2B5EF4-FFF2-40B4-BE49-F238E27FC236}">
                <a16:creationId xmlns:a16="http://schemas.microsoft.com/office/drawing/2014/main" id="{8A55CF0C-3CF2-9456-281B-516B3A61B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99" y="1885135"/>
            <a:ext cx="1822943" cy="136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DB84165-5999-64BB-5E71-18879E18D3A3}"/>
              </a:ext>
            </a:extLst>
          </p:cNvPr>
          <p:cNvCxnSpPr>
            <a:cxnSpLocks/>
          </p:cNvCxnSpPr>
          <p:nvPr/>
        </p:nvCxnSpPr>
        <p:spPr>
          <a:xfrm>
            <a:off x="7094913" y="2627679"/>
            <a:ext cx="1446773" cy="0"/>
          </a:xfrm>
          <a:prstGeom prst="straightConnector1">
            <a:avLst/>
          </a:prstGeom>
          <a:ln w="38100">
            <a:solidFill>
              <a:srgbClr val="BEBEBE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074BBC2-C404-F3D3-A746-65C6C73112F7}"/>
              </a:ext>
            </a:extLst>
          </p:cNvPr>
          <p:cNvSpPr txBox="1"/>
          <p:nvPr/>
        </p:nvSpPr>
        <p:spPr>
          <a:xfrm>
            <a:off x="6905727" y="2655898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Competition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216C91E4-6BC4-2A91-80E8-301D136DBF5E}"/>
              </a:ext>
            </a:extLst>
          </p:cNvPr>
          <p:cNvSpPr/>
          <p:nvPr/>
        </p:nvSpPr>
        <p:spPr>
          <a:xfrm rot="20074593">
            <a:off x="4894158" y="3309397"/>
            <a:ext cx="1465634" cy="1181261"/>
          </a:xfrm>
          <a:prstGeom prst="arc">
            <a:avLst>
              <a:gd name="adj1" fmla="val 15929155"/>
              <a:gd name="adj2" fmla="val 19234274"/>
            </a:avLst>
          </a:prstGeom>
          <a:ln w="38100">
            <a:solidFill>
              <a:srgbClr val="BEBEBE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B4AE96B-63C7-0ECF-4435-60EBBA15AB2E}"/>
              </a:ext>
            </a:extLst>
          </p:cNvPr>
          <p:cNvSpPr/>
          <p:nvPr/>
        </p:nvSpPr>
        <p:spPr>
          <a:xfrm rot="10354731">
            <a:off x="5534361" y="2191308"/>
            <a:ext cx="2122223" cy="1181261"/>
          </a:xfrm>
          <a:prstGeom prst="arc">
            <a:avLst>
              <a:gd name="adj1" fmla="val 12305525"/>
              <a:gd name="adj2" fmla="val 19797538"/>
            </a:avLst>
          </a:prstGeom>
          <a:ln w="38100">
            <a:solidFill>
              <a:schemeClr val="bg2">
                <a:lumMod val="90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74F098-C2BB-0B73-6073-1814516FEE22}"/>
              </a:ext>
            </a:extLst>
          </p:cNvPr>
          <p:cNvSpPr txBox="1"/>
          <p:nvPr/>
        </p:nvSpPr>
        <p:spPr>
          <a:xfrm>
            <a:off x="5642379" y="3351123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Indirect effect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F66FA6-99F0-251B-D6C9-5634165C43B6}"/>
              </a:ext>
            </a:extLst>
          </p:cNvPr>
          <p:cNvSpPr txBox="1"/>
          <p:nvPr/>
        </p:nvSpPr>
        <p:spPr>
          <a:xfrm>
            <a:off x="3645960" y="3486424"/>
            <a:ext cx="7232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1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8878ED7-A457-E16E-835A-4FD7450F90D8}"/>
              </a:ext>
            </a:extLst>
          </p:cNvPr>
          <p:cNvSpPr txBox="1">
            <a:spLocks/>
          </p:cNvSpPr>
          <p:nvPr/>
        </p:nvSpPr>
        <p:spPr>
          <a:xfrm>
            <a:off x="1659294" y="47832"/>
            <a:ext cx="8873412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448011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2BB6C-B018-DA9B-6C9E-FA50AE166E74}"/>
              </a:ext>
            </a:extLst>
          </p:cNvPr>
          <p:cNvSpPr txBox="1">
            <a:spLocks/>
          </p:cNvSpPr>
          <p:nvPr/>
        </p:nvSpPr>
        <p:spPr>
          <a:xfrm>
            <a:off x="600327" y="226286"/>
            <a:ext cx="11159153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Rotifers had a lower carrying capacity after evolving at 30 °C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10B5DB-6E07-0E35-9800-CB07DB6BA688}"/>
              </a:ext>
            </a:extLst>
          </p:cNvPr>
          <p:cNvSpPr txBox="1"/>
          <p:nvPr/>
        </p:nvSpPr>
        <p:spPr>
          <a:xfrm>
            <a:off x="600327" y="1905720"/>
            <a:ext cx="4631321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Independent of current temperature and competition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K was 13 % higher for cultures that evolved at 25 °C compared to 30 °C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131429-8090-0F25-68B5-643B67044AE0}"/>
              </a:ext>
            </a:extLst>
          </p:cNvPr>
          <p:cNvSpPr txBox="1"/>
          <p:nvPr/>
        </p:nvSpPr>
        <p:spPr>
          <a:xfrm>
            <a:off x="605323" y="3340006"/>
            <a:ext cx="46313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no effect of evolved temperature on growth rate</a:t>
            </a:r>
          </a:p>
        </p:txBody>
      </p:sp>
      <p:pic>
        <p:nvPicPr>
          <p:cNvPr id="4" name="Picture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5DDD6E9A-6997-21FB-C75F-9346409F5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64"/>
          <a:stretch>
            <a:fillRect/>
          </a:stretch>
        </p:blipFill>
        <p:spPr>
          <a:xfrm>
            <a:off x="5241640" y="1304352"/>
            <a:ext cx="6350033" cy="5383498"/>
          </a:xfrm>
          <a:prstGeom prst="rect">
            <a:avLst/>
          </a:prstGeom>
        </p:spPr>
      </p:pic>
      <p:pic>
        <p:nvPicPr>
          <p:cNvPr id="8" name="Picture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655848EF-0B22-B239-8595-896184C9B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37" t="31382" b="45259"/>
          <a:stretch>
            <a:fillRect/>
          </a:stretch>
        </p:blipFill>
        <p:spPr>
          <a:xfrm>
            <a:off x="9915525" y="4121542"/>
            <a:ext cx="1514475" cy="1152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CEF81B-D73B-AEA9-73FC-BBE6D9522B3B}"/>
              </a:ext>
            </a:extLst>
          </p:cNvPr>
          <p:cNvSpPr txBox="1"/>
          <p:nvPr/>
        </p:nvSpPr>
        <p:spPr>
          <a:xfrm>
            <a:off x="10029262" y="5164860"/>
            <a:ext cx="961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n</a:t>
            </a:r>
            <a:r>
              <a:rPr lang="en-US" dirty="0"/>
              <a:t> = 40</a:t>
            </a:r>
            <a:endParaRPr lang="en-US" i="1" dirty="0"/>
          </a:p>
        </p:txBody>
      </p:sp>
      <p:pic>
        <p:nvPicPr>
          <p:cNvPr id="10" name="Picture 2" descr="Bdelloid rotifer isolated on white background Bdelloid rotifer isolated on white background rotifer stock illustrations">
            <a:extLst>
              <a:ext uri="{FF2B5EF4-FFF2-40B4-BE49-F238E27FC236}">
                <a16:creationId xmlns:a16="http://schemas.microsoft.com/office/drawing/2014/main" id="{F245ADCE-1D7C-E590-A653-3F3965C3A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96000" y="1593878"/>
            <a:ext cx="372283" cy="90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59F5D2-3068-79EF-5CBD-5F92942EA3EE}"/>
              </a:ext>
            </a:extLst>
          </p:cNvPr>
          <p:cNvSpPr txBox="1"/>
          <p:nvPr/>
        </p:nvSpPr>
        <p:spPr>
          <a:xfrm>
            <a:off x="9633546" y="1934904"/>
            <a:ext cx="1215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p </a:t>
            </a:r>
            <a:r>
              <a:rPr lang="en-US" sz="1600" dirty="0"/>
              <a:t>&lt; 0.001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BB27F-5D06-2168-50DF-BBA268545F30}"/>
              </a:ext>
            </a:extLst>
          </p:cNvPr>
          <p:cNvSpPr txBox="1"/>
          <p:nvPr/>
        </p:nvSpPr>
        <p:spPr>
          <a:xfrm>
            <a:off x="6206168" y="4047892"/>
            <a:ext cx="1215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p </a:t>
            </a:r>
            <a:r>
              <a:rPr lang="en-US" sz="1600" dirty="0"/>
              <a:t>= 0.67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469C0F-E7D1-F6BC-FB1E-50AA9D858C46}"/>
              </a:ext>
            </a:extLst>
          </p:cNvPr>
          <p:cNvSpPr txBox="1"/>
          <p:nvPr/>
        </p:nvSpPr>
        <p:spPr>
          <a:xfrm>
            <a:off x="3205018" y="4328472"/>
            <a:ext cx="2184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Fix axis label (+SEM)</a:t>
            </a:r>
          </a:p>
        </p:txBody>
      </p:sp>
    </p:spTree>
    <p:extLst>
      <p:ext uri="{BB962C8B-B14F-4D97-AF65-F5344CB8AC3E}">
        <p14:creationId xmlns:p14="http://schemas.microsoft.com/office/powerpoint/2010/main" val="3960653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4F675-A07B-363C-BF1B-6C92A38FD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rc 19">
            <a:extLst>
              <a:ext uri="{FF2B5EF4-FFF2-40B4-BE49-F238E27FC236}">
                <a16:creationId xmlns:a16="http://schemas.microsoft.com/office/drawing/2014/main" id="{7BF2A062-7709-7955-B421-46D4CDF308B8}"/>
              </a:ext>
            </a:extLst>
          </p:cNvPr>
          <p:cNvSpPr/>
          <p:nvPr/>
        </p:nvSpPr>
        <p:spPr>
          <a:xfrm rot="10591980">
            <a:off x="4038025" y="2782436"/>
            <a:ext cx="1465634" cy="1181261"/>
          </a:xfrm>
          <a:prstGeom prst="arc">
            <a:avLst>
              <a:gd name="adj1" fmla="val 11428173"/>
              <a:gd name="adj2" fmla="val 394127"/>
            </a:avLst>
          </a:prstGeom>
          <a:ln w="38100">
            <a:prstDash val="solid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1CDD61-9A6C-24ED-5D00-B6AE37ADD53D}"/>
              </a:ext>
            </a:extLst>
          </p:cNvPr>
          <p:cNvSpPr/>
          <p:nvPr/>
        </p:nvSpPr>
        <p:spPr>
          <a:xfrm>
            <a:off x="4039486" y="3599206"/>
            <a:ext cx="426945" cy="224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00CE6A-CAA4-DA07-C436-180B56295E9D}"/>
              </a:ext>
            </a:extLst>
          </p:cNvPr>
          <p:cNvSpPr/>
          <p:nvPr/>
        </p:nvSpPr>
        <p:spPr>
          <a:xfrm>
            <a:off x="5007706" y="2662974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Rotifers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52BB25-A47E-2953-FC09-6231A5F471D6}"/>
              </a:ext>
            </a:extLst>
          </p:cNvPr>
          <p:cNvSpPr/>
          <p:nvPr/>
        </p:nvSpPr>
        <p:spPr>
          <a:xfrm>
            <a:off x="1140176" y="3640767"/>
            <a:ext cx="1902372" cy="67529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Climate Change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59785D-2D8A-D19E-8D6C-EAF86880F8A7}"/>
              </a:ext>
            </a:extLst>
          </p:cNvPr>
          <p:cNvSpPr/>
          <p:nvPr/>
        </p:nvSpPr>
        <p:spPr>
          <a:xfrm>
            <a:off x="8717841" y="2662974"/>
            <a:ext cx="1902372" cy="675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Protist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549CFBD-F933-8015-D36B-8AB10491420E}"/>
              </a:ext>
            </a:extLst>
          </p:cNvPr>
          <p:cNvCxnSpPr>
            <a:cxnSpLocks/>
          </p:cNvCxnSpPr>
          <p:nvPr/>
        </p:nvCxnSpPr>
        <p:spPr>
          <a:xfrm>
            <a:off x="3326647" y="2972400"/>
            <a:ext cx="144677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78472E0-55B8-8591-EB22-380D80B522D6}"/>
              </a:ext>
            </a:extLst>
          </p:cNvPr>
          <p:cNvSpPr txBox="1"/>
          <p:nvPr/>
        </p:nvSpPr>
        <p:spPr>
          <a:xfrm>
            <a:off x="3137461" y="3000619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Higher Temp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363CDD-83C2-6D2C-3BC9-BBF3CFBC585F}"/>
              </a:ext>
            </a:extLst>
          </p:cNvPr>
          <p:cNvSpPr txBox="1"/>
          <p:nvPr/>
        </p:nvSpPr>
        <p:spPr>
          <a:xfrm>
            <a:off x="3322792" y="3502013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1"/>
                </a:solidFill>
              </a:rPr>
              <a:t>evolution</a:t>
            </a:r>
          </a:p>
        </p:txBody>
      </p:sp>
      <p:pic>
        <p:nvPicPr>
          <p:cNvPr id="28" name="Picture 2" descr="Free Vectors | rising temperature icon">
            <a:extLst>
              <a:ext uri="{FF2B5EF4-FFF2-40B4-BE49-F238E27FC236}">
                <a16:creationId xmlns:a16="http://schemas.microsoft.com/office/drawing/2014/main" id="{ACC69891-19A8-5E2C-4665-5EE240179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959" y="2245318"/>
            <a:ext cx="1822943" cy="136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91A79DF-F15C-4C0C-3B6F-F50B838FF37C}"/>
              </a:ext>
            </a:extLst>
          </p:cNvPr>
          <p:cNvCxnSpPr>
            <a:cxnSpLocks/>
          </p:cNvCxnSpPr>
          <p:nvPr/>
        </p:nvCxnSpPr>
        <p:spPr>
          <a:xfrm>
            <a:off x="7090573" y="2987862"/>
            <a:ext cx="1446773" cy="0"/>
          </a:xfrm>
          <a:prstGeom prst="straightConnector1">
            <a:avLst/>
          </a:prstGeom>
          <a:ln w="76200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8629BE2-019E-8EB3-CC23-453B6400C199}"/>
              </a:ext>
            </a:extLst>
          </p:cNvPr>
          <p:cNvSpPr txBox="1"/>
          <p:nvPr/>
        </p:nvSpPr>
        <p:spPr>
          <a:xfrm>
            <a:off x="6910078" y="3051215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</a:rPr>
              <a:t>Competition</a:t>
            </a: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ADF36B3A-CA45-3E32-7D68-62FACDACEF45}"/>
              </a:ext>
            </a:extLst>
          </p:cNvPr>
          <p:cNvSpPr/>
          <p:nvPr/>
        </p:nvSpPr>
        <p:spPr>
          <a:xfrm rot="20074593">
            <a:off x="4889818" y="3669580"/>
            <a:ext cx="1465634" cy="1181261"/>
          </a:xfrm>
          <a:prstGeom prst="arc">
            <a:avLst>
              <a:gd name="adj1" fmla="val 15929155"/>
              <a:gd name="adj2" fmla="val 19234274"/>
            </a:avLst>
          </a:prstGeom>
          <a:ln w="38100"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910BBBEB-5CF3-6A45-4155-32C86E999D17}"/>
              </a:ext>
            </a:extLst>
          </p:cNvPr>
          <p:cNvSpPr/>
          <p:nvPr/>
        </p:nvSpPr>
        <p:spPr>
          <a:xfrm rot="10354731">
            <a:off x="5530021" y="2551491"/>
            <a:ext cx="2122223" cy="1181261"/>
          </a:xfrm>
          <a:prstGeom prst="arc">
            <a:avLst>
              <a:gd name="adj1" fmla="val 12305525"/>
              <a:gd name="adj2" fmla="val 19797538"/>
            </a:avLst>
          </a:prstGeom>
          <a:ln w="38100">
            <a:prstDash val="sysDot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D56832D-7D4B-EE04-3FCF-A2DF2DCE28FE}"/>
              </a:ext>
            </a:extLst>
          </p:cNvPr>
          <p:cNvSpPr txBox="1"/>
          <p:nvPr/>
        </p:nvSpPr>
        <p:spPr>
          <a:xfrm>
            <a:off x="5638039" y="3711306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Indirect effect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B39A81-389D-441C-5373-D92061897EF5}"/>
              </a:ext>
            </a:extLst>
          </p:cNvPr>
          <p:cNvSpPr txBox="1"/>
          <p:nvPr/>
        </p:nvSpPr>
        <p:spPr>
          <a:xfrm>
            <a:off x="6309621" y="3938770"/>
            <a:ext cx="7232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3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7B1E54-6283-3ACE-9525-EEE74702E2DB}"/>
              </a:ext>
            </a:extLst>
          </p:cNvPr>
          <p:cNvSpPr txBox="1"/>
          <p:nvPr/>
        </p:nvSpPr>
        <p:spPr>
          <a:xfrm>
            <a:off x="7495466" y="1964347"/>
            <a:ext cx="7232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2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0AD425-1838-CA51-FF60-36514F84A0BC}"/>
              </a:ext>
            </a:extLst>
          </p:cNvPr>
          <p:cNvSpPr txBox="1">
            <a:spLocks/>
          </p:cNvSpPr>
          <p:nvPr/>
        </p:nvSpPr>
        <p:spPr>
          <a:xfrm>
            <a:off x="1659294" y="47832"/>
            <a:ext cx="8873412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7493C3-4230-B7F1-ED7E-052A7F251284}"/>
              </a:ext>
            </a:extLst>
          </p:cNvPr>
          <p:cNvSpPr txBox="1"/>
          <p:nvPr/>
        </p:nvSpPr>
        <p:spPr>
          <a:xfrm>
            <a:off x="2794872" y="836401"/>
            <a:ext cx="66022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II.   Competitive response </a:t>
            </a:r>
            <a:r>
              <a:rPr lang="en-US" sz="2400" dirty="0"/>
              <a:t>of rotifers to protists </a:t>
            </a:r>
          </a:p>
          <a:p>
            <a:pPr algn="ctr"/>
            <a:r>
              <a:rPr lang="en-US" sz="2400" dirty="0"/>
              <a:t>&amp; </a:t>
            </a:r>
            <a:r>
              <a:rPr lang="en-US" sz="2400" b="1" dirty="0"/>
              <a:t>indirect effects </a:t>
            </a:r>
            <a:r>
              <a:rPr lang="en-US" sz="2400" dirty="0"/>
              <a:t>of evolution</a:t>
            </a:r>
          </a:p>
        </p:txBody>
      </p:sp>
    </p:spTree>
    <p:extLst>
      <p:ext uri="{BB962C8B-B14F-4D97-AF65-F5344CB8AC3E}">
        <p14:creationId xmlns:p14="http://schemas.microsoft.com/office/powerpoint/2010/main" val="2827646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arison of a comparison of a comparison of a comparison of a comparison of a comparison of a comparison of a comparison of a comparison of a comparison of a comparison of a comparison of a comparison of&#10;&#10;AI-generated content may be incorrect.">
            <a:extLst>
              <a:ext uri="{FF2B5EF4-FFF2-40B4-BE49-F238E27FC236}">
                <a16:creationId xmlns:a16="http://schemas.microsoft.com/office/drawing/2014/main" id="{16DE1A45-6779-9D7A-CB8D-6F12DF78B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025" y="1673224"/>
            <a:ext cx="5976938" cy="39846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460878C-2413-C7C9-79E8-C8043509E853}"/>
              </a:ext>
            </a:extLst>
          </p:cNvPr>
          <p:cNvSpPr txBox="1">
            <a:spLocks/>
          </p:cNvSpPr>
          <p:nvPr/>
        </p:nvSpPr>
        <p:spPr>
          <a:xfrm>
            <a:off x="543897" y="181182"/>
            <a:ext cx="11238528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/>
              <a:t>Rotifers experiencing competition had a lower carrying capacity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4509E0-B5ED-6D81-3B13-B65F56388DFC}"/>
              </a:ext>
            </a:extLst>
          </p:cNvPr>
          <p:cNvSpPr txBox="1"/>
          <p:nvPr/>
        </p:nvSpPr>
        <p:spPr>
          <a:xfrm>
            <a:off x="543897" y="1797442"/>
            <a:ext cx="463132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Independent of current temperature and evolution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K was </a:t>
            </a:r>
            <a:r>
              <a:rPr lang="en-US" sz="2000" dirty="0">
                <a:solidFill>
                  <a:srgbClr val="C00000"/>
                </a:solidFill>
              </a:rPr>
              <a:t>27 % lower </a:t>
            </a:r>
            <a:r>
              <a:rPr lang="en-US" sz="2000" dirty="0"/>
              <a:t>for cultures experiencing competition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33039-0688-D1E7-1440-4CA704B1820B}"/>
              </a:ext>
            </a:extLst>
          </p:cNvPr>
          <p:cNvSpPr txBox="1"/>
          <p:nvPr/>
        </p:nvSpPr>
        <p:spPr>
          <a:xfrm>
            <a:off x="10667027" y="1789062"/>
            <a:ext cx="961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n</a:t>
            </a:r>
            <a:r>
              <a:rPr lang="en-US" dirty="0"/>
              <a:t> = 40</a:t>
            </a:r>
            <a:endParaRPr lang="en-US" i="1" dirty="0"/>
          </a:p>
        </p:txBody>
      </p:sp>
      <p:pic>
        <p:nvPicPr>
          <p:cNvPr id="11" name="Picture 2" descr="Bdelloid rotifer isolated on white background Bdelloid rotifer isolated on white background rotifer stock illustrations">
            <a:extLst>
              <a:ext uri="{FF2B5EF4-FFF2-40B4-BE49-F238E27FC236}">
                <a16:creationId xmlns:a16="http://schemas.microsoft.com/office/drawing/2014/main" id="{736F150C-E3FF-7642-85C8-605C815E5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96000" y="1909089"/>
            <a:ext cx="372283" cy="90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C55A7E-2554-25A0-E59A-23C2D6A3883F}"/>
              </a:ext>
            </a:extLst>
          </p:cNvPr>
          <p:cNvSpPr txBox="1"/>
          <p:nvPr/>
        </p:nvSpPr>
        <p:spPr>
          <a:xfrm>
            <a:off x="6932244" y="1303892"/>
            <a:ext cx="3519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/>
              <a:t>Carrying capacity of </a:t>
            </a:r>
            <a:r>
              <a:rPr lang="en-US" i="1" dirty="0"/>
              <a:t>H. rosa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9962EA-7051-9E66-26AE-E65A3C3CB969}"/>
              </a:ext>
            </a:extLst>
          </p:cNvPr>
          <p:cNvSpPr/>
          <p:nvPr/>
        </p:nvSpPr>
        <p:spPr>
          <a:xfrm>
            <a:off x="6838949" y="5262789"/>
            <a:ext cx="3612415" cy="36933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DFBAAF-31A9-80EE-D52D-3854239679B5}"/>
              </a:ext>
            </a:extLst>
          </p:cNvPr>
          <p:cNvSpPr txBox="1"/>
          <p:nvPr/>
        </p:nvSpPr>
        <p:spPr>
          <a:xfrm>
            <a:off x="6637031" y="5293567"/>
            <a:ext cx="1674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/>
              <a:t>No competition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96BA01-0900-F682-02DC-DAEC55ED3CFC}"/>
              </a:ext>
            </a:extLst>
          </p:cNvPr>
          <p:cNvSpPr txBox="1"/>
          <p:nvPr/>
        </p:nvSpPr>
        <p:spPr>
          <a:xfrm>
            <a:off x="9135432" y="5266025"/>
            <a:ext cx="1674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/>
              <a:t>Competition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9FB562-CF4E-DEA9-E0F4-4EC2220180ED}"/>
              </a:ext>
            </a:extLst>
          </p:cNvPr>
          <p:cNvSpPr txBox="1"/>
          <p:nvPr/>
        </p:nvSpPr>
        <p:spPr>
          <a:xfrm>
            <a:off x="10451364" y="2048465"/>
            <a:ext cx="1215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p </a:t>
            </a:r>
            <a:r>
              <a:rPr lang="en-US" sz="1600" dirty="0"/>
              <a:t>&lt; 0.001</a:t>
            </a:r>
          </a:p>
        </p:txBody>
      </p:sp>
    </p:spTree>
    <p:extLst>
      <p:ext uri="{BB962C8B-B14F-4D97-AF65-F5344CB8AC3E}">
        <p14:creationId xmlns:p14="http://schemas.microsoft.com/office/powerpoint/2010/main" val="2310397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9B42F-6B77-1673-DA1D-1F023CAC9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B9AF1-447A-C0ED-0F9A-B70C15B233C3}"/>
              </a:ext>
            </a:extLst>
          </p:cNvPr>
          <p:cNvSpPr txBox="1">
            <a:spLocks/>
          </p:cNvSpPr>
          <p:nvPr/>
        </p:nvSpPr>
        <p:spPr>
          <a:xfrm>
            <a:off x="0" y="197011"/>
            <a:ext cx="1219200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How do </a:t>
            </a:r>
            <a:r>
              <a:rPr lang="en-US" sz="3200" i="1" dirty="0"/>
              <a:t>you</a:t>
            </a:r>
            <a:r>
              <a:rPr lang="en-US" sz="3200" dirty="0"/>
              <a:t> quantify the biological effects of climate change?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E31AB-0EA0-6C8F-4D99-08ACEB1C35DE}"/>
              </a:ext>
            </a:extLst>
          </p:cNvPr>
          <p:cNvSpPr txBox="1"/>
          <p:nvPr/>
        </p:nvSpPr>
        <p:spPr>
          <a:xfrm>
            <a:off x="4339237" y="882925"/>
            <a:ext cx="3513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Ecological approach</a:t>
            </a:r>
          </a:p>
        </p:txBody>
      </p:sp>
      <p:pic>
        <p:nvPicPr>
          <p:cNvPr id="1030" name="Picture 6" descr="Impacts of Coral Bleaching">
            <a:extLst>
              <a:ext uri="{FF2B5EF4-FFF2-40B4-BE49-F238E27FC236}">
                <a16:creationId xmlns:a16="http://schemas.microsoft.com/office/drawing/2014/main" id="{AB313FC8-0B78-C157-1AB6-BF2CB65B3B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79"/>
          <a:stretch>
            <a:fillRect/>
          </a:stretch>
        </p:blipFill>
        <p:spPr bwMode="auto">
          <a:xfrm>
            <a:off x="7234508" y="4636599"/>
            <a:ext cx="3807107" cy="164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D4B52B-C32C-545A-6B1D-4CFFB3CFADF8}"/>
              </a:ext>
            </a:extLst>
          </p:cNvPr>
          <p:cNvSpPr txBox="1"/>
          <p:nvPr/>
        </p:nvSpPr>
        <p:spPr>
          <a:xfrm>
            <a:off x="8032629" y="4209408"/>
            <a:ext cx="2210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Species interactions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671BF3-2245-DFD5-C816-2E7ED9651B06}"/>
              </a:ext>
            </a:extLst>
          </p:cNvPr>
          <p:cNvSpPr txBox="1"/>
          <p:nvPr/>
        </p:nvSpPr>
        <p:spPr>
          <a:xfrm>
            <a:off x="8457055" y="1188637"/>
            <a:ext cx="2233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Seasonal processes</a:t>
            </a:r>
          </a:p>
        </p:txBody>
      </p:sp>
      <p:pic>
        <p:nvPicPr>
          <p:cNvPr id="1034" name="Picture 10" descr="There are two maps of the eastern half of the US; one map shows forest type distribution from 1960-1990 with Maple-Beech-Birch forests dominant in the north and a mix of Oak-Hickory, Loblolly-Shortleaf Pine, and others dominant in the south. The other map shows forest distribution projected for 2070-2100, with Oak-Pine and Oak Hickory dominant across almost the entire region.">
            <a:extLst>
              <a:ext uri="{FF2B5EF4-FFF2-40B4-BE49-F238E27FC236}">
                <a16:creationId xmlns:a16="http://schemas.microsoft.com/office/drawing/2014/main" id="{5E095175-0A8C-AAA5-8198-877E301E9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65" y="2147236"/>
            <a:ext cx="6157082" cy="394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ABA7AE-D043-F4A4-ABDC-9AC8A6465EEB}"/>
              </a:ext>
            </a:extLst>
          </p:cNvPr>
          <p:cNvSpPr txBox="1"/>
          <p:nvPr/>
        </p:nvSpPr>
        <p:spPr>
          <a:xfrm>
            <a:off x="2391169" y="1540952"/>
            <a:ext cx="1404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Range shifts</a:t>
            </a:r>
          </a:p>
        </p:txBody>
      </p:sp>
      <p:pic>
        <p:nvPicPr>
          <p:cNvPr id="1026" name="Picture 2" descr="giant kelp">
            <a:extLst>
              <a:ext uri="{FF2B5EF4-FFF2-40B4-BE49-F238E27FC236}">
                <a16:creationId xmlns:a16="http://schemas.microsoft.com/office/drawing/2014/main" id="{C9EF3FC0-BD30-66F5-C1A7-697CC1CDB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510" y="1555554"/>
            <a:ext cx="3890456" cy="259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49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A22EE-41DD-7FE7-4A80-9F182CDBD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temperature&#10;&#10;AI-generated content may be incorrect.">
            <a:extLst>
              <a:ext uri="{FF2B5EF4-FFF2-40B4-BE49-F238E27FC236}">
                <a16:creationId xmlns:a16="http://schemas.microsoft.com/office/drawing/2014/main" id="{006C381C-E66D-A8D5-7CD3-E92BFFF0B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0" y="1609725"/>
            <a:ext cx="6286500" cy="4191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05BAD7-D1A6-F60D-E456-37AFD056570D}"/>
              </a:ext>
            </a:extLst>
          </p:cNvPr>
          <p:cNvSpPr txBox="1">
            <a:spLocks/>
          </p:cNvSpPr>
          <p:nvPr/>
        </p:nvSpPr>
        <p:spPr>
          <a:xfrm>
            <a:off x="419586" y="181182"/>
            <a:ext cx="11352828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Effect of competition on rotifer </a:t>
            </a:r>
            <a:r>
              <a:rPr lang="en-US" sz="3600" i="1" dirty="0"/>
              <a:t>r</a:t>
            </a:r>
            <a:r>
              <a:rPr lang="en-US" sz="3600" dirty="0"/>
              <a:t> depended on current temperature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EF19C8-AB92-88C7-9DF5-CCD7D5EE6C49}"/>
              </a:ext>
            </a:extLst>
          </p:cNvPr>
          <p:cNvSpPr txBox="1"/>
          <p:nvPr/>
        </p:nvSpPr>
        <p:spPr>
          <a:xfrm>
            <a:off x="304800" y="1797442"/>
            <a:ext cx="487041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At 25 °C competition had a weak effect</a:t>
            </a:r>
            <a:br>
              <a:rPr lang="en-US" sz="2000" dirty="0"/>
            </a:br>
            <a:r>
              <a:rPr 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31% higher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growth rate</a:t>
            </a:r>
            <a:r>
              <a:rPr lang="en-US" sz="1600" dirty="0"/>
              <a:t> without competition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At 30 °C competition had a strong effect</a:t>
            </a:r>
            <a:br>
              <a:rPr lang="en-US" sz="2000" dirty="0"/>
            </a:b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98% higher growth rate </a:t>
            </a:r>
            <a:r>
              <a:rPr lang="en-US" sz="1600" dirty="0"/>
              <a:t>without competition</a:t>
            </a:r>
            <a:br>
              <a:rPr lang="en-US" sz="1600" dirty="0"/>
            </a:br>
            <a:endParaRPr lang="en-US" sz="16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Evolution had no effect on competitive response in rotifers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0DD654-966D-CE6B-8280-930085050675}"/>
              </a:ext>
            </a:extLst>
          </p:cNvPr>
          <p:cNvSpPr txBox="1"/>
          <p:nvPr/>
        </p:nvSpPr>
        <p:spPr>
          <a:xfrm>
            <a:off x="10772053" y="1731912"/>
            <a:ext cx="961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n</a:t>
            </a:r>
            <a:r>
              <a:rPr lang="en-US" dirty="0"/>
              <a:t> = 20</a:t>
            </a:r>
            <a:endParaRPr lang="en-US" i="1" dirty="0"/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004A35C0-22BE-64CF-1637-A2CD77C642B5}"/>
              </a:ext>
            </a:extLst>
          </p:cNvPr>
          <p:cNvSpPr/>
          <p:nvPr/>
        </p:nvSpPr>
        <p:spPr>
          <a:xfrm>
            <a:off x="6848475" y="4104993"/>
            <a:ext cx="142875" cy="848008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DC320A-4772-B8A9-C57D-2D25FC3EA698}"/>
              </a:ext>
            </a:extLst>
          </p:cNvPr>
          <p:cNvSpPr txBox="1"/>
          <p:nvPr/>
        </p:nvSpPr>
        <p:spPr>
          <a:xfrm>
            <a:off x="6429625" y="4344331"/>
            <a:ext cx="418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i="1" dirty="0"/>
              <a:t>*</a:t>
            </a:r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A9742F27-9EF0-5FA9-C54A-F1FA2A3909FE}"/>
              </a:ext>
            </a:extLst>
          </p:cNvPr>
          <p:cNvSpPr/>
          <p:nvPr/>
        </p:nvSpPr>
        <p:spPr>
          <a:xfrm flipH="1">
            <a:off x="10448925" y="2333625"/>
            <a:ext cx="76199" cy="261937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562B0B-B03C-4DB1-E492-E93DAAFA0FB1}"/>
              </a:ext>
            </a:extLst>
          </p:cNvPr>
          <p:cNvSpPr txBox="1"/>
          <p:nvPr/>
        </p:nvSpPr>
        <p:spPr>
          <a:xfrm>
            <a:off x="10487024" y="3427764"/>
            <a:ext cx="610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i="1" dirty="0"/>
              <a:t>***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CF616CE-B0C6-2170-33BA-42E44F7B98B9}"/>
              </a:ext>
            </a:extLst>
          </p:cNvPr>
          <p:cNvSpPr/>
          <p:nvPr/>
        </p:nvSpPr>
        <p:spPr>
          <a:xfrm>
            <a:off x="5963026" y="1799900"/>
            <a:ext cx="209550" cy="209550"/>
          </a:xfrm>
          <a:prstGeom prst="ellipse">
            <a:avLst/>
          </a:prstGeom>
          <a:solidFill>
            <a:srgbClr val="61BE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B7CB1AD-5229-0EBA-6B0E-11EC92E5F837}"/>
              </a:ext>
            </a:extLst>
          </p:cNvPr>
          <p:cNvSpPr/>
          <p:nvPr/>
        </p:nvSpPr>
        <p:spPr>
          <a:xfrm>
            <a:off x="5963026" y="2067228"/>
            <a:ext cx="209550" cy="209550"/>
          </a:xfrm>
          <a:prstGeom prst="ellipse">
            <a:avLst/>
          </a:prstGeom>
          <a:solidFill>
            <a:srgbClr val="AA3F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C06984-B122-E3D0-BFE7-B4668172B1B9}"/>
              </a:ext>
            </a:extLst>
          </p:cNvPr>
          <p:cNvSpPr txBox="1"/>
          <p:nvPr/>
        </p:nvSpPr>
        <p:spPr>
          <a:xfrm>
            <a:off x="6172575" y="1731912"/>
            <a:ext cx="237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no competition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10F6D1-38CB-2AA8-8EAC-9EE8530F2919}"/>
              </a:ext>
            </a:extLst>
          </p:cNvPr>
          <p:cNvSpPr txBox="1"/>
          <p:nvPr/>
        </p:nvSpPr>
        <p:spPr>
          <a:xfrm>
            <a:off x="6172576" y="1982939"/>
            <a:ext cx="237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competition</a:t>
            </a:r>
          </a:p>
        </p:txBody>
      </p:sp>
      <p:pic>
        <p:nvPicPr>
          <p:cNvPr id="16" name="Picture 2" descr="Bdelloid rotifer isolated on white background Bdelloid rotifer isolated on white background rotifer stock illustrations">
            <a:extLst>
              <a:ext uri="{FF2B5EF4-FFF2-40B4-BE49-F238E27FC236}">
                <a16:creationId xmlns:a16="http://schemas.microsoft.com/office/drawing/2014/main" id="{2983DAFA-64FD-49FE-DA82-CE6F63E83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6433" y="2448452"/>
            <a:ext cx="372283" cy="90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D197A76-C2BB-8544-1A1D-33D6B9F485AD}"/>
              </a:ext>
            </a:extLst>
          </p:cNvPr>
          <p:cNvSpPr txBox="1"/>
          <p:nvPr/>
        </p:nvSpPr>
        <p:spPr>
          <a:xfrm>
            <a:off x="6932244" y="1303892"/>
            <a:ext cx="3519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/>
              <a:t>Growth rate of </a:t>
            </a:r>
            <a:r>
              <a:rPr lang="en-US" i="1" dirty="0"/>
              <a:t>H. rosa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1A3213-527A-9B14-A7A5-DE834AFF2EFB}"/>
              </a:ext>
            </a:extLst>
          </p:cNvPr>
          <p:cNvSpPr txBox="1"/>
          <p:nvPr/>
        </p:nvSpPr>
        <p:spPr>
          <a:xfrm>
            <a:off x="10710061" y="2001989"/>
            <a:ext cx="1215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p </a:t>
            </a:r>
            <a:r>
              <a:rPr lang="en-US" sz="1600" dirty="0"/>
              <a:t>= 0.03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FE5D57-B758-24B1-FC18-BEFAA92E71EC}"/>
              </a:ext>
            </a:extLst>
          </p:cNvPr>
          <p:cNvSpPr txBox="1"/>
          <p:nvPr/>
        </p:nvSpPr>
        <p:spPr>
          <a:xfrm>
            <a:off x="1953662" y="2352271"/>
            <a:ext cx="357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Switch these to “lower with comp”</a:t>
            </a:r>
          </a:p>
        </p:txBody>
      </p:sp>
    </p:spTree>
    <p:extLst>
      <p:ext uri="{BB962C8B-B14F-4D97-AF65-F5344CB8AC3E}">
        <p14:creationId xmlns:p14="http://schemas.microsoft.com/office/powerpoint/2010/main" val="356967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0B014-D8B1-47C8-5790-606047246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ACD14A-3030-8840-DD00-4A5AE0197614}"/>
              </a:ext>
            </a:extLst>
          </p:cNvPr>
          <p:cNvSpPr txBox="1"/>
          <p:nvPr/>
        </p:nvSpPr>
        <p:spPr>
          <a:xfrm>
            <a:off x="2945938" y="836401"/>
            <a:ext cx="63001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II.   Competitive effect </a:t>
            </a:r>
            <a:r>
              <a:rPr lang="en-US" sz="2400" dirty="0"/>
              <a:t>of rotifers on protists </a:t>
            </a:r>
          </a:p>
          <a:p>
            <a:pPr algn="ctr"/>
            <a:r>
              <a:rPr lang="en-US" sz="2400" dirty="0"/>
              <a:t>&amp; </a:t>
            </a:r>
            <a:r>
              <a:rPr lang="en-US" sz="2400" b="1" dirty="0"/>
              <a:t>indirect effects </a:t>
            </a:r>
            <a:r>
              <a:rPr lang="en-US" sz="2400" dirty="0"/>
              <a:t>of evolution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8F4B0D28-0DA1-E20C-D8D5-C6911D039B1E}"/>
              </a:ext>
            </a:extLst>
          </p:cNvPr>
          <p:cNvSpPr/>
          <p:nvPr/>
        </p:nvSpPr>
        <p:spPr>
          <a:xfrm rot="10591980">
            <a:off x="4038025" y="2782436"/>
            <a:ext cx="1465634" cy="1181261"/>
          </a:xfrm>
          <a:prstGeom prst="arc">
            <a:avLst>
              <a:gd name="adj1" fmla="val 11428173"/>
              <a:gd name="adj2" fmla="val 394127"/>
            </a:avLst>
          </a:prstGeom>
          <a:ln w="38100">
            <a:prstDash val="solid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3B2D38-5A6D-FC41-CA35-65DF4012A37D}"/>
              </a:ext>
            </a:extLst>
          </p:cNvPr>
          <p:cNvSpPr/>
          <p:nvPr/>
        </p:nvSpPr>
        <p:spPr>
          <a:xfrm>
            <a:off x="4039486" y="3599206"/>
            <a:ext cx="426945" cy="224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1DE237-BC4A-6C44-DD21-5B6064B6FE9F}"/>
              </a:ext>
            </a:extLst>
          </p:cNvPr>
          <p:cNvSpPr/>
          <p:nvPr/>
        </p:nvSpPr>
        <p:spPr>
          <a:xfrm>
            <a:off x="5007706" y="2662974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Rotifers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12829AF-0D95-BF0B-17FF-68E5F7009A15}"/>
              </a:ext>
            </a:extLst>
          </p:cNvPr>
          <p:cNvSpPr/>
          <p:nvPr/>
        </p:nvSpPr>
        <p:spPr>
          <a:xfrm>
            <a:off x="1140176" y="3640767"/>
            <a:ext cx="1902372" cy="67529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Climate Change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43DF80-43D5-0D9A-B070-8F8AAEABC81D}"/>
              </a:ext>
            </a:extLst>
          </p:cNvPr>
          <p:cNvSpPr/>
          <p:nvPr/>
        </p:nvSpPr>
        <p:spPr>
          <a:xfrm>
            <a:off x="8717841" y="2662974"/>
            <a:ext cx="1902372" cy="675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Protist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433D03E-886C-1FFA-D48E-174CA4C419FE}"/>
              </a:ext>
            </a:extLst>
          </p:cNvPr>
          <p:cNvCxnSpPr>
            <a:cxnSpLocks/>
          </p:cNvCxnSpPr>
          <p:nvPr/>
        </p:nvCxnSpPr>
        <p:spPr>
          <a:xfrm>
            <a:off x="3326647" y="2972400"/>
            <a:ext cx="144677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2C87D1A-0D55-D36E-CE25-35E33E41A0E5}"/>
              </a:ext>
            </a:extLst>
          </p:cNvPr>
          <p:cNvSpPr txBox="1"/>
          <p:nvPr/>
        </p:nvSpPr>
        <p:spPr>
          <a:xfrm>
            <a:off x="3137461" y="3000619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Higher Temp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8145DA-D63E-C76E-77F9-F8A1E6311A63}"/>
              </a:ext>
            </a:extLst>
          </p:cNvPr>
          <p:cNvSpPr txBox="1"/>
          <p:nvPr/>
        </p:nvSpPr>
        <p:spPr>
          <a:xfrm>
            <a:off x="3322792" y="3502013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1"/>
                </a:solidFill>
              </a:rPr>
              <a:t>evolution</a:t>
            </a:r>
          </a:p>
        </p:txBody>
      </p:sp>
      <p:pic>
        <p:nvPicPr>
          <p:cNvPr id="28" name="Picture 2" descr="Free Vectors | rising temperature icon">
            <a:extLst>
              <a:ext uri="{FF2B5EF4-FFF2-40B4-BE49-F238E27FC236}">
                <a16:creationId xmlns:a16="http://schemas.microsoft.com/office/drawing/2014/main" id="{7D0D8ED0-3E4C-50B7-E3A7-B32A3E816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959" y="2245318"/>
            <a:ext cx="1822943" cy="136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7C9A0AF-7FE3-82E0-A832-A9039AAD3683}"/>
              </a:ext>
            </a:extLst>
          </p:cNvPr>
          <p:cNvCxnSpPr>
            <a:cxnSpLocks/>
          </p:cNvCxnSpPr>
          <p:nvPr/>
        </p:nvCxnSpPr>
        <p:spPr>
          <a:xfrm>
            <a:off x="7090573" y="2987862"/>
            <a:ext cx="1446773" cy="0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D5A4EDA-0384-6D5A-DE98-ACF8D5092ACB}"/>
              </a:ext>
            </a:extLst>
          </p:cNvPr>
          <p:cNvSpPr txBox="1"/>
          <p:nvPr/>
        </p:nvSpPr>
        <p:spPr>
          <a:xfrm>
            <a:off x="6910078" y="3051215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</a:rPr>
              <a:t>Competition</a:t>
            </a: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CBF5E5A1-6ED2-5CE2-44A0-AC5FB55E7B7D}"/>
              </a:ext>
            </a:extLst>
          </p:cNvPr>
          <p:cNvSpPr/>
          <p:nvPr/>
        </p:nvSpPr>
        <p:spPr>
          <a:xfrm rot="20074593">
            <a:off x="4889818" y="3669580"/>
            <a:ext cx="1465634" cy="1181261"/>
          </a:xfrm>
          <a:prstGeom prst="arc">
            <a:avLst>
              <a:gd name="adj1" fmla="val 15929155"/>
              <a:gd name="adj2" fmla="val 19234274"/>
            </a:avLst>
          </a:prstGeom>
          <a:ln w="38100"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232B9BEA-CFE6-2FE9-8279-13E4835C1946}"/>
              </a:ext>
            </a:extLst>
          </p:cNvPr>
          <p:cNvSpPr/>
          <p:nvPr/>
        </p:nvSpPr>
        <p:spPr>
          <a:xfrm rot="10354731">
            <a:off x="5530021" y="2551491"/>
            <a:ext cx="2122223" cy="1181261"/>
          </a:xfrm>
          <a:prstGeom prst="arc">
            <a:avLst>
              <a:gd name="adj1" fmla="val 12305525"/>
              <a:gd name="adj2" fmla="val 19797538"/>
            </a:avLst>
          </a:prstGeom>
          <a:ln w="38100">
            <a:prstDash val="sysDot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BC5392-882A-209D-1A9E-DC326087625C}"/>
              </a:ext>
            </a:extLst>
          </p:cNvPr>
          <p:cNvSpPr txBox="1"/>
          <p:nvPr/>
        </p:nvSpPr>
        <p:spPr>
          <a:xfrm>
            <a:off x="5638039" y="3711306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Indirect effect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0538C3-C52F-21A4-9EAB-D126E33117C3}"/>
              </a:ext>
            </a:extLst>
          </p:cNvPr>
          <p:cNvSpPr txBox="1"/>
          <p:nvPr/>
        </p:nvSpPr>
        <p:spPr>
          <a:xfrm>
            <a:off x="6309621" y="3938770"/>
            <a:ext cx="7232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3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74EDEA-BFCE-8814-ED0B-95333B9371CF}"/>
              </a:ext>
            </a:extLst>
          </p:cNvPr>
          <p:cNvSpPr txBox="1"/>
          <p:nvPr/>
        </p:nvSpPr>
        <p:spPr>
          <a:xfrm>
            <a:off x="7495466" y="1964347"/>
            <a:ext cx="7232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2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394F45-A4B7-D18D-81D1-F981474B909F}"/>
              </a:ext>
            </a:extLst>
          </p:cNvPr>
          <p:cNvSpPr txBox="1">
            <a:spLocks/>
          </p:cNvSpPr>
          <p:nvPr/>
        </p:nvSpPr>
        <p:spPr>
          <a:xfrm>
            <a:off x="1659294" y="47832"/>
            <a:ext cx="8873412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727421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E9151EC4-0436-E458-2CC6-0D54D1A6C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71"/>
          <a:stretch>
            <a:fillRect/>
          </a:stretch>
        </p:blipFill>
        <p:spPr>
          <a:xfrm>
            <a:off x="314811" y="1619249"/>
            <a:ext cx="5781189" cy="4619625"/>
          </a:xfrm>
          <a:prstGeom prst="rect">
            <a:avLst/>
          </a:prstGeom>
        </p:spPr>
      </p:pic>
      <p:pic>
        <p:nvPicPr>
          <p:cNvPr id="1028" name="Picture 4" descr="Microscopic view of a protist displaying intricate structures and textures that showcase biodiversity in aquatic environments">
            <a:extLst>
              <a:ext uri="{FF2B5EF4-FFF2-40B4-BE49-F238E27FC236}">
                <a16:creationId xmlns:a16="http://schemas.microsoft.com/office/drawing/2014/main" id="{37B26D8E-2A18-DC19-CC32-DA5E43911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82" y="2676521"/>
            <a:ext cx="919162" cy="61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EB9B5A9-818B-99C8-AB0C-8BBA3BCDD60C}"/>
              </a:ext>
            </a:extLst>
          </p:cNvPr>
          <p:cNvSpPr txBox="1">
            <a:spLocks/>
          </p:cNvSpPr>
          <p:nvPr/>
        </p:nvSpPr>
        <p:spPr>
          <a:xfrm>
            <a:off x="-171450" y="196667"/>
            <a:ext cx="1253490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900" dirty="0"/>
              <a:t>Competitive effect of rotifers on protists dependent on current temperature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2D9F63-1C9D-422D-87ED-2FD414B52C6D}"/>
              </a:ext>
            </a:extLst>
          </p:cNvPr>
          <p:cNvSpPr txBox="1"/>
          <p:nvPr/>
        </p:nvSpPr>
        <p:spPr>
          <a:xfrm>
            <a:off x="6305550" y="1712110"/>
            <a:ext cx="5571639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At 25 °C competition has no effect on protist growth rate</a:t>
            </a:r>
            <a:endParaRPr lang="en-US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At 30 °C protist </a:t>
            </a:r>
            <a:r>
              <a:rPr lang="en-US" sz="2000" i="1" dirty="0"/>
              <a:t>r</a:t>
            </a:r>
            <a:r>
              <a:rPr lang="en-US" sz="2000" dirty="0"/>
              <a:t> was 46% lower when competing with rotifers that evolved at 30 °C</a:t>
            </a:r>
            <a:br>
              <a:rPr lang="en-US" sz="2000" dirty="0"/>
            </a:br>
            <a:endParaRPr lang="en-US" sz="16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Evolution had no effect on competitive effect of rotifers on protist growth rate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53AB61-AE52-4B37-F1C7-F71B9A3897BD}"/>
              </a:ext>
            </a:extLst>
          </p:cNvPr>
          <p:cNvSpPr/>
          <p:nvPr/>
        </p:nvSpPr>
        <p:spPr>
          <a:xfrm>
            <a:off x="926030" y="2126454"/>
            <a:ext cx="209550" cy="209550"/>
          </a:xfrm>
          <a:prstGeom prst="ellipse">
            <a:avLst/>
          </a:prstGeom>
          <a:solidFill>
            <a:srgbClr val="2E92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1386980-771F-465C-C5D8-14D91AB189D9}"/>
              </a:ext>
            </a:extLst>
          </p:cNvPr>
          <p:cNvSpPr/>
          <p:nvPr/>
        </p:nvSpPr>
        <p:spPr>
          <a:xfrm>
            <a:off x="926406" y="2428871"/>
            <a:ext cx="209550" cy="209550"/>
          </a:xfrm>
          <a:prstGeom prst="ellipse">
            <a:avLst/>
          </a:prstGeom>
          <a:solidFill>
            <a:srgbClr val="FFB65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9C4000-FF0B-69DC-07F6-AFE1C844D2E4}"/>
              </a:ext>
            </a:extLst>
          </p:cNvPr>
          <p:cNvSpPr/>
          <p:nvPr/>
        </p:nvSpPr>
        <p:spPr>
          <a:xfrm>
            <a:off x="916505" y="1843087"/>
            <a:ext cx="209550" cy="209550"/>
          </a:xfrm>
          <a:prstGeom prst="ellipse">
            <a:avLst/>
          </a:prstGeom>
          <a:solidFill>
            <a:srgbClr val="BEBE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040BBD-6E1A-F0A7-0E10-BFDCC249C038}"/>
              </a:ext>
            </a:extLst>
          </p:cNvPr>
          <p:cNvSpPr txBox="1"/>
          <p:nvPr/>
        </p:nvSpPr>
        <p:spPr>
          <a:xfrm>
            <a:off x="1126055" y="1745448"/>
            <a:ext cx="237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no competition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6112C1-EAFF-5807-CAE2-384BD9BF75C2}"/>
              </a:ext>
            </a:extLst>
          </p:cNvPr>
          <p:cNvSpPr txBox="1"/>
          <p:nvPr/>
        </p:nvSpPr>
        <p:spPr>
          <a:xfrm>
            <a:off x="1135580" y="2029652"/>
            <a:ext cx="257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comp w/ 25</a:t>
            </a:r>
            <a:r>
              <a:rPr lang="en-US" dirty="0"/>
              <a:t> °</a:t>
            </a:r>
            <a:r>
              <a:rPr lang="en-US" i="1" dirty="0"/>
              <a:t>C evo. rotif.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4ABBB2-D744-178A-FB0F-6A910301E5E3}"/>
              </a:ext>
            </a:extLst>
          </p:cNvPr>
          <p:cNvSpPr txBox="1"/>
          <p:nvPr/>
        </p:nvSpPr>
        <p:spPr>
          <a:xfrm>
            <a:off x="1145105" y="2306112"/>
            <a:ext cx="257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comp w/ 30</a:t>
            </a:r>
            <a:r>
              <a:rPr lang="en-US" dirty="0"/>
              <a:t> °</a:t>
            </a:r>
            <a:r>
              <a:rPr lang="en-US" i="1" dirty="0"/>
              <a:t>C evo. rotif.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5FD889-B535-2B22-132D-884C4A7B171E}"/>
              </a:ext>
            </a:extLst>
          </p:cNvPr>
          <p:cNvSpPr txBox="1"/>
          <p:nvPr/>
        </p:nvSpPr>
        <p:spPr>
          <a:xfrm>
            <a:off x="1569669" y="1276578"/>
            <a:ext cx="3519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Growth rate of </a:t>
            </a:r>
            <a:r>
              <a:rPr lang="en-US" i="1" dirty="0"/>
              <a:t>Tetrahymena </a:t>
            </a:r>
            <a:r>
              <a:rPr lang="en-US" dirty="0"/>
              <a:t>sp.</a:t>
            </a:r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6AF5630E-139A-1C58-6927-10E280169DD1}"/>
              </a:ext>
            </a:extLst>
          </p:cNvPr>
          <p:cNvSpPr/>
          <p:nvPr/>
        </p:nvSpPr>
        <p:spPr>
          <a:xfrm flipH="1">
            <a:off x="4822089" y="3824940"/>
            <a:ext cx="142876" cy="523221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DA9200-D8FC-B139-AE83-1D39FFB7B872}"/>
              </a:ext>
            </a:extLst>
          </p:cNvPr>
          <p:cNvSpPr txBox="1"/>
          <p:nvPr/>
        </p:nvSpPr>
        <p:spPr>
          <a:xfrm>
            <a:off x="5590578" y="3133739"/>
            <a:ext cx="610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b="1" i="1" dirty="0">
                <a:solidFill>
                  <a:srgbClr val="FFB651"/>
                </a:solidFill>
              </a:rPr>
              <a:t>*</a:t>
            </a:r>
          </a:p>
        </p:txBody>
      </p:sp>
      <p:sp>
        <p:nvSpPr>
          <p:cNvPr id="19" name="Left Bracket 18">
            <a:extLst>
              <a:ext uri="{FF2B5EF4-FFF2-40B4-BE49-F238E27FC236}">
                <a16:creationId xmlns:a16="http://schemas.microsoft.com/office/drawing/2014/main" id="{CBE7F734-3FF8-BC7C-438F-707720269200}"/>
              </a:ext>
            </a:extLst>
          </p:cNvPr>
          <p:cNvSpPr/>
          <p:nvPr/>
        </p:nvSpPr>
        <p:spPr>
          <a:xfrm flipH="1">
            <a:off x="5134895" y="2428871"/>
            <a:ext cx="142876" cy="1390687"/>
          </a:xfrm>
          <a:prstGeom prst="leftBracket">
            <a:avLst/>
          </a:prstGeom>
          <a:ln>
            <a:solidFill>
              <a:srgbClr val="2E92A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ket 19">
            <a:extLst>
              <a:ext uri="{FF2B5EF4-FFF2-40B4-BE49-F238E27FC236}">
                <a16:creationId xmlns:a16="http://schemas.microsoft.com/office/drawing/2014/main" id="{47DE9709-F205-556D-D410-9C7D01DEBDC8}"/>
              </a:ext>
            </a:extLst>
          </p:cNvPr>
          <p:cNvSpPr/>
          <p:nvPr/>
        </p:nvSpPr>
        <p:spPr>
          <a:xfrm flipH="1">
            <a:off x="5466753" y="2428872"/>
            <a:ext cx="142876" cy="1919290"/>
          </a:xfrm>
          <a:prstGeom prst="leftBracket">
            <a:avLst/>
          </a:prstGeom>
          <a:ln w="28575">
            <a:solidFill>
              <a:srgbClr val="FFB6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FF0F2D-DA9B-38AE-90B7-037D82BF153D}"/>
              </a:ext>
            </a:extLst>
          </p:cNvPr>
          <p:cNvSpPr txBox="1"/>
          <p:nvPr/>
        </p:nvSpPr>
        <p:spPr>
          <a:xfrm>
            <a:off x="5233092" y="2920133"/>
            <a:ext cx="61019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i="1" dirty="0">
                <a:solidFill>
                  <a:srgbClr val="2E92A2"/>
                </a:solidFill>
              </a:rPr>
              <a:t>ns</a:t>
            </a:r>
            <a:endParaRPr lang="en-US" sz="2800" b="1" i="1" dirty="0">
              <a:solidFill>
                <a:srgbClr val="2E92A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451A71-BC7F-D853-FEB7-B92D2E6285F4}"/>
              </a:ext>
            </a:extLst>
          </p:cNvPr>
          <p:cNvSpPr txBox="1"/>
          <p:nvPr/>
        </p:nvSpPr>
        <p:spPr>
          <a:xfrm>
            <a:off x="4927993" y="3865489"/>
            <a:ext cx="610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ns</a:t>
            </a:r>
            <a:endParaRPr lang="en-US" sz="2800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C6FA66-12DD-31EF-C5CC-DCCE3B50D121}"/>
              </a:ext>
            </a:extLst>
          </p:cNvPr>
          <p:cNvSpPr txBox="1"/>
          <p:nvPr/>
        </p:nvSpPr>
        <p:spPr>
          <a:xfrm>
            <a:off x="1569669" y="4790975"/>
            <a:ext cx="610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ns</a:t>
            </a:r>
            <a:endParaRPr lang="en-US" sz="2800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144886-A815-2E7C-FEE1-43E2C3FC818F}"/>
              </a:ext>
            </a:extLst>
          </p:cNvPr>
          <p:cNvSpPr txBox="1"/>
          <p:nvPr/>
        </p:nvSpPr>
        <p:spPr>
          <a:xfrm>
            <a:off x="5128741" y="1731390"/>
            <a:ext cx="961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n</a:t>
            </a:r>
            <a:r>
              <a:rPr lang="en-US" sz="1600" dirty="0"/>
              <a:t> = 20</a:t>
            </a:r>
            <a:endParaRPr lang="en-US" sz="16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FBA37-CC83-9B07-927B-38675BC330E0}"/>
              </a:ext>
            </a:extLst>
          </p:cNvPr>
          <p:cNvSpPr txBox="1"/>
          <p:nvPr/>
        </p:nvSpPr>
        <p:spPr>
          <a:xfrm>
            <a:off x="4970557" y="1997450"/>
            <a:ext cx="1215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p </a:t>
            </a:r>
            <a:r>
              <a:rPr lang="en-US" sz="1600" dirty="0"/>
              <a:t>= 0.01</a:t>
            </a:r>
          </a:p>
        </p:txBody>
      </p:sp>
    </p:spTree>
    <p:extLst>
      <p:ext uri="{BB962C8B-B14F-4D97-AF65-F5344CB8AC3E}">
        <p14:creationId xmlns:p14="http://schemas.microsoft.com/office/powerpoint/2010/main" val="29252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  <p:bldP spid="20" grpId="0" animBg="1"/>
      <p:bldP spid="21" grpId="0"/>
      <p:bldP spid="22" grpId="0"/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56EF9-0B75-0904-5AAD-C06203C46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CA6E7D17-5D35-6E76-85D5-12356F1A8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00"/>
          <a:stretch>
            <a:fillRect/>
          </a:stretch>
        </p:blipFill>
        <p:spPr>
          <a:xfrm>
            <a:off x="219075" y="1596451"/>
            <a:ext cx="5876926" cy="4709099"/>
          </a:xfrm>
          <a:prstGeom prst="rect">
            <a:avLst/>
          </a:prstGeom>
        </p:spPr>
      </p:pic>
      <p:pic>
        <p:nvPicPr>
          <p:cNvPr id="1028" name="Picture 4" descr="Microscopic view of a protist displaying intricate structures and textures that showcase biodiversity in aquatic environments">
            <a:extLst>
              <a:ext uri="{FF2B5EF4-FFF2-40B4-BE49-F238E27FC236}">
                <a16:creationId xmlns:a16="http://schemas.microsoft.com/office/drawing/2014/main" id="{92F9AE93-E9D3-617C-91AD-49C674CE7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1" y="1749690"/>
            <a:ext cx="919162" cy="61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1E870D-3D90-69D1-0AB2-5F89BC599FE0}"/>
              </a:ext>
            </a:extLst>
          </p:cNvPr>
          <p:cNvSpPr txBox="1">
            <a:spLocks/>
          </p:cNvSpPr>
          <p:nvPr/>
        </p:nvSpPr>
        <p:spPr>
          <a:xfrm>
            <a:off x="-171450" y="196667"/>
            <a:ext cx="1253490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900" dirty="0"/>
              <a:t>Competitive effect of rotifers on protists dependent on current temperature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1B90A3-B0A2-796B-E0D9-2BA0A0820C68}"/>
              </a:ext>
            </a:extLst>
          </p:cNvPr>
          <p:cNvSpPr txBox="1"/>
          <p:nvPr/>
        </p:nvSpPr>
        <p:spPr>
          <a:xfrm>
            <a:off x="1302969" y="1278436"/>
            <a:ext cx="385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Carrying capacity of </a:t>
            </a:r>
            <a:r>
              <a:rPr lang="en-US" i="1" dirty="0"/>
              <a:t>Tetrahymena </a:t>
            </a:r>
            <a:r>
              <a:rPr lang="en-US" dirty="0"/>
              <a:t>sp.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A5DED21-BEDA-C178-46E2-479A76D5E9FD}"/>
              </a:ext>
            </a:extLst>
          </p:cNvPr>
          <p:cNvSpPr/>
          <p:nvPr/>
        </p:nvSpPr>
        <p:spPr>
          <a:xfrm>
            <a:off x="3158030" y="2057349"/>
            <a:ext cx="209550" cy="209550"/>
          </a:xfrm>
          <a:prstGeom prst="ellipse">
            <a:avLst/>
          </a:prstGeom>
          <a:solidFill>
            <a:srgbClr val="2E92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0427147-EDFB-3995-AB41-C85C7CA1CE22}"/>
              </a:ext>
            </a:extLst>
          </p:cNvPr>
          <p:cNvSpPr/>
          <p:nvPr/>
        </p:nvSpPr>
        <p:spPr>
          <a:xfrm>
            <a:off x="3158406" y="2359766"/>
            <a:ext cx="209550" cy="209550"/>
          </a:xfrm>
          <a:prstGeom prst="ellipse">
            <a:avLst/>
          </a:prstGeom>
          <a:solidFill>
            <a:srgbClr val="FFB65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589C722-D1CF-A0AD-3795-157631192A81}"/>
              </a:ext>
            </a:extLst>
          </p:cNvPr>
          <p:cNvSpPr/>
          <p:nvPr/>
        </p:nvSpPr>
        <p:spPr>
          <a:xfrm>
            <a:off x="3148505" y="1773982"/>
            <a:ext cx="209550" cy="209550"/>
          </a:xfrm>
          <a:prstGeom prst="ellipse">
            <a:avLst/>
          </a:prstGeom>
          <a:solidFill>
            <a:srgbClr val="BEBE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99B839-6CC4-9009-43C6-7A6D276E0138}"/>
              </a:ext>
            </a:extLst>
          </p:cNvPr>
          <p:cNvSpPr txBox="1"/>
          <p:nvPr/>
        </p:nvSpPr>
        <p:spPr>
          <a:xfrm>
            <a:off x="3358055" y="1676343"/>
            <a:ext cx="237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no competition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0618E3-4DD5-6CFD-FCBF-AF7BCFEA14DE}"/>
              </a:ext>
            </a:extLst>
          </p:cNvPr>
          <p:cNvSpPr txBox="1"/>
          <p:nvPr/>
        </p:nvSpPr>
        <p:spPr>
          <a:xfrm>
            <a:off x="3367580" y="1960547"/>
            <a:ext cx="257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comp w/ 25</a:t>
            </a:r>
            <a:r>
              <a:rPr lang="en-US" dirty="0"/>
              <a:t> °</a:t>
            </a:r>
            <a:r>
              <a:rPr lang="en-US" i="1" dirty="0"/>
              <a:t>C evo. rotif.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F0224C-11FB-CC73-084F-05559250D7C6}"/>
              </a:ext>
            </a:extLst>
          </p:cNvPr>
          <p:cNvSpPr txBox="1"/>
          <p:nvPr/>
        </p:nvSpPr>
        <p:spPr>
          <a:xfrm>
            <a:off x="3377105" y="2237007"/>
            <a:ext cx="257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comp w/ 30</a:t>
            </a:r>
            <a:r>
              <a:rPr lang="en-US" dirty="0"/>
              <a:t> °</a:t>
            </a:r>
            <a:r>
              <a:rPr lang="en-US" i="1" dirty="0"/>
              <a:t>C evo. rotif.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74772C-4B55-E171-722D-77B9407427B4}"/>
              </a:ext>
            </a:extLst>
          </p:cNvPr>
          <p:cNvSpPr txBox="1"/>
          <p:nvPr/>
        </p:nvSpPr>
        <p:spPr>
          <a:xfrm>
            <a:off x="6305550" y="1712110"/>
            <a:ext cx="557163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At 30 °C competition has no effect on protist carrying capacity</a:t>
            </a:r>
            <a:endParaRPr lang="en-US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At 25 °C protist </a:t>
            </a:r>
            <a:r>
              <a:rPr lang="en-US" sz="2000" i="1" dirty="0"/>
              <a:t>r</a:t>
            </a:r>
            <a:r>
              <a:rPr lang="en-US" sz="2000" dirty="0"/>
              <a:t> was 40% lower when competing with rotifers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Evolution had no effect on competitive effect of rotifers on protist growth rate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BA0F5E-BB28-B97A-C593-25F854ADEF3D}"/>
              </a:ext>
            </a:extLst>
          </p:cNvPr>
          <p:cNvSpPr txBox="1"/>
          <p:nvPr/>
        </p:nvSpPr>
        <p:spPr>
          <a:xfrm>
            <a:off x="1871890" y="3358267"/>
            <a:ext cx="610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i="1" dirty="0">
                <a:solidFill>
                  <a:srgbClr val="FFB651"/>
                </a:solidFill>
              </a:rPr>
              <a:t>***</a:t>
            </a:r>
            <a:endParaRPr lang="en-US" sz="2800" b="1" i="1" dirty="0">
              <a:solidFill>
                <a:srgbClr val="FFB651"/>
              </a:solidFill>
            </a:endParaRPr>
          </a:p>
        </p:txBody>
      </p:sp>
      <p:sp>
        <p:nvSpPr>
          <p:cNvPr id="19" name="Left Bracket 18">
            <a:extLst>
              <a:ext uri="{FF2B5EF4-FFF2-40B4-BE49-F238E27FC236}">
                <a16:creationId xmlns:a16="http://schemas.microsoft.com/office/drawing/2014/main" id="{E24914CF-496E-90DE-E23F-FF2892C4EBF0}"/>
              </a:ext>
            </a:extLst>
          </p:cNvPr>
          <p:cNvSpPr/>
          <p:nvPr/>
        </p:nvSpPr>
        <p:spPr>
          <a:xfrm>
            <a:off x="1887278" y="2198907"/>
            <a:ext cx="118687" cy="2801718"/>
          </a:xfrm>
          <a:prstGeom prst="leftBracket">
            <a:avLst/>
          </a:prstGeom>
          <a:ln w="28575">
            <a:solidFill>
              <a:srgbClr val="FFB65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ket 19">
            <a:extLst>
              <a:ext uri="{FF2B5EF4-FFF2-40B4-BE49-F238E27FC236}">
                <a16:creationId xmlns:a16="http://schemas.microsoft.com/office/drawing/2014/main" id="{C9CEB1C4-B804-744E-8A01-BCD1ED999BEB}"/>
              </a:ext>
            </a:extLst>
          </p:cNvPr>
          <p:cNvSpPr/>
          <p:nvPr/>
        </p:nvSpPr>
        <p:spPr>
          <a:xfrm>
            <a:off x="1662341" y="2198906"/>
            <a:ext cx="137011" cy="3116643"/>
          </a:xfrm>
          <a:prstGeom prst="leftBracket">
            <a:avLst/>
          </a:prstGeom>
          <a:ln w="28575">
            <a:solidFill>
              <a:srgbClr val="2E92A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2A3774-1C80-715C-907B-18FAA932009E}"/>
              </a:ext>
            </a:extLst>
          </p:cNvPr>
          <p:cNvSpPr txBox="1"/>
          <p:nvPr/>
        </p:nvSpPr>
        <p:spPr>
          <a:xfrm>
            <a:off x="1151777" y="3530173"/>
            <a:ext cx="610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i="1" dirty="0">
                <a:solidFill>
                  <a:srgbClr val="2E92A2"/>
                </a:solidFill>
              </a:rPr>
              <a:t>***</a:t>
            </a:r>
            <a:endParaRPr lang="en-US" sz="2800" b="1" i="1" dirty="0">
              <a:solidFill>
                <a:srgbClr val="2E92A2"/>
              </a:solidFill>
            </a:endParaRPr>
          </a:p>
        </p:txBody>
      </p:sp>
      <p:sp>
        <p:nvSpPr>
          <p:cNvPr id="22" name="Left Bracket 21">
            <a:extLst>
              <a:ext uri="{FF2B5EF4-FFF2-40B4-BE49-F238E27FC236}">
                <a16:creationId xmlns:a16="http://schemas.microsoft.com/office/drawing/2014/main" id="{091B3E30-5257-9BD6-60A5-3150201D1B87}"/>
              </a:ext>
            </a:extLst>
          </p:cNvPr>
          <p:cNvSpPr/>
          <p:nvPr/>
        </p:nvSpPr>
        <p:spPr>
          <a:xfrm>
            <a:off x="1411032" y="4976995"/>
            <a:ext cx="124638" cy="338555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DD93C4-E01B-949D-D9CC-E853CB64C7F0}"/>
              </a:ext>
            </a:extLst>
          </p:cNvPr>
          <p:cNvSpPr txBox="1"/>
          <p:nvPr/>
        </p:nvSpPr>
        <p:spPr>
          <a:xfrm>
            <a:off x="1031263" y="4976995"/>
            <a:ext cx="421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ns</a:t>
            </a:r>
            <a:endParaRPr lang="en-US" sz="2800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2A8349-3E95-9550-912B-5CE9151AC3F0}"/>
              </a:ext>
            </a:extLst>
          </p:cNvPr>
          <p:cNvSpPr txBox="1"/>
          <p:nvPr/>
        </p:nvSpPr>
        <p:spPr>
          <a:xfrm>
            <a:off x="4771741" y="4251662"/>
            <a:ext cx="421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ns</a:t>
            </a:r>
            <a:endParaRPr lang="en-US" sz="28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80FCBE-4D59-654A-E1F1-60943D6A0AE9}"/>
              </a:ext>
            </a:extLst>
          </p:cNvPr>
          <p:cNvSpPr txBox="1"/>
          <p:nvPr/>
        </p:nvSpPr>
        <p:spPr>
          <a:xfrm>
            <a:off x="5143422" y="5144227"/>
            <a:ext cx="961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n</a:t>
            </a:r>
            <a:r>
              <a:rPr lang="en-US" sz="1600" dirty="0"/>
              <a:t> = 20</a:t>
            </a:r>
            <a:endParaRPr lang="en-US" sz="16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1DD270-A5B0-F86B-51B7-9E2552E2EA9A}"/>
              </a:ext>
            </a:extLst>
          </p:cNvPr>
          <p:cNvSpPr txBox="1"/>
          <p:nvPr/>
        </p:nvSpPr>
        <p:spPr>
          <a:xfrm>
            <a:off x="4985238" y="5410287"/>
            <a:ext cx="1215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p &lt;</a:t>
            </a:r>
            <a:r>
              <a:rPr lang="en-US" sz="1600" dirty="0"/>
              <a:t> 0.01</a:t>
            </a:r>
          </a:p>
        </p:txBody>
      </p:sp>
    </p:spTree>
    <p:extLst>
      <p:ext uri="{BB962C8B-B14F-4D97-AF65-F5344CB8AC3E}">
        <p14:creationId xmlns:p14="http://schemas.microsoft.com/office/powerpoint/2010/main" val="220322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 animBg="1"/>
      <p:bldP spid="21" grpId="0"/>
      <p:bldP spid="22" grpId="0" animBg="1"/>
      <p:bldP spid="23" grpId="0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51B1B-A263-2DC7-6285-3D5589D26B5E}"/>
              </a:ext>
            </a:extLst>
          </p:cNvPr>
          <p:cNvSpPr txBox="1">
            <a:spLocks/>
          </p:cNvSpPr>
          <p:nvPr/>
        </p:nvSpPr>
        <p:spPr>
          <a:xfrm>
            <a:off x="829647" y="200232"/>
            <a:ext cx="10532706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In summary…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51E8CD-5355-96E0-D245-F5C1D69D3410}"/>
              </a:ext>
            </a:extLst>
          </p:cNvPr>
          <p:cNvSpPr txBox="1"/>
          <p:nvPr/>
        </p:nvSpPr>
        <p:spPr>
          <a:xfrm>
            <a:off x="1579785" y="1047098"/>
            <a:ext cx="865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 </a:t>
            </a:r>
            <a:r>
              <a:rPr lang="en-US" sz="2400" dirty="0"/>
              <a:t>Do populations of </a:t>
            </a:r>
            <a:r>
              <a:rPr lang="en-US" sz="2400" i="1" dirty="0"/>
              <a:t>H. rosa</a:t>
            </a:r>
            <a:r>
              <a:rPr lang="en-US" sz="2400" dirty="0"/>
              <a:t> evolve in response to temperature?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284453-6D3E-8B86-6C66-71DC4E07A7E9}"/>
              </a:ext>
            </a:extLst>
          </p:cNvPr>
          <p:cNvSpPr txBox="1"/>
          <p:nvPr/>
        </p:nvSpPr>
        <p:spPr>
          <a:xfrm>
            <a:off x="829647" y="3661244"/>
            <a:ext cx="9989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 startAt="3"/>
            </a:pPr>
            <a:r>
              <a:rPr lang="en-US" sz="2400" b="1" dirty="0"/>
              <a:t> </a:t>
            </a:r>
            <a:r>
              <a:rPr lang="en-US" sz="2400" dirty="0"/>
              <a:t>Are there evolution-mediated indirect effects on competition?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902433-34AD-9E6B-BE89-899E6950FB56}"/>
              </a:ext>
            </a:extLst>
          </p:cNvPr>
          <p:cNvSpPr txBox="1"/>
          <p:nvPr/>
        </p:nvSpPr>
        <p:spPr>
          <a:xfrm>
            <a:off x="950808" y="2319593"/>
            <a:ext cx="10290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2.   </a:t>
            </a:r>
            <a:r>
              <a:rPr lang="en-US" sz="2400" dirty="0"/>
              <a:t>Are populations of </a:t>
            </a:r>
            <a:r>
              <a:rPr lang="en-US" sz="2400" i="1" dirty="0"/>
              <a:t>H. rosa</a:t>
            </a:r>
            <a:r>
              <a:rPr lang="en-US" sz="2400" dirty="0"/>
              <a:t> affected by competition with </a:t>
            </a:r>
            <a:r>
              <a:rPr lang="en-US" sz="2400" i="1" dirty="0"/>
              <a:t>Tetrahymena</a:t>
            </a:r>
            <a:r>
              <a:rPr lang="en-US" sz="2400" dirty="0"/>
              <a:t> sp.?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611C6B-2CF9-77C8-3978-4C54D96FC4A0}"/>
              </a:ext>
            </a:extLst>
          </p:cNvPr>
          <p:cNvSpPr txBox="1"/>
          <p:nvPr/>
        </p:nvSpPr>
        <p:spPr>
          <a:xfrm>
            <a:off x="3300586" y="1460150"/>
            <a:ext cx="55908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Yes!</a:t>
            </a:r>
          </a:p>
          <a:p>
            <a:pPr algn="ctr"/>
            <a:r>
              <a:rPr lang="en-US" sz="2000" dirty="0">
                <a:solidFill>
                  <a:schemeClr val="accent1"/>
                </a:solidFill>
              </a:rPr>
              <a:t>Carrying capacity is higher after evolving at 25 °C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A3DE4C-9F69-7081-621B-1B5B10EF5C6A}"/>
              </a:ext>
            </a:extLst>
          </p:cNvPr>
          <p:cNvSpPr txBox="1"/>
          <p:nvPr/>
        </p:nvSpPr>
        <p:spPr>
          <a:xfrm>
            <a:off x="3536002" y="2757995"/>
            <a:ext cx="51199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Yes*</a:t>
            </a:r>
          </a:p>
          <a:p>
            <a:pPr algn="ctr"/>
            <a:r>
              <a:rPr lang="en-US" sz="2000" dirty="0">
                <a:solidFill>
                  <a:schemeClr val="accent1"/>
                </a:solidFill>
              </a:rPr>
              <a:t>…but the effect is dependent on temperature</a:t>
            </a: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0E85A0-BF81-D069-221F-11B6DF37BAF1}"/>
              </a:ext>
            </a:extLst>
          </p:cNvPr>
          <p:cNvSpPr txBox="1"/>
          <p:nvPr/>
        </p:nvSpPr>
        <p:spPr>
          <a:xfrm>
            <a:off x="2084666" y="4022701"/>
            <a:ext cx="81519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No</a:t>
            </a:r>
          </a:p>
          <a:p>
            <a:pPr algn="ctr"/>
            <a:r>
              <a:rPr lang="en-US" sz="2000" dirty="0">
                <a:solidFill>
                  <a:schemeClr val="accent1"/>
                </a:solidFill>
              </a:rPr>
              <a:t>Competition did not differ between evolutionary histories of temperature</a:t>
            </a:r>
            <a:endParaRPr 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55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B2B4A-2839-E15B-7B8D-24F95E3F5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A5C18-C866-C7BE-29A8-07CC04D9ABE7}"/>
              </a:ext>
            </a:extLst>
          </p:cNvPr>
          <p:cNvSpPr txBox="1">
            <a:spLocks/>
          </p:cNvSpPr>
          <p:nvPr/>
        </p:nvSpPr>
        <p:spPr>
          <a:xfrm>
            <a:off x="829647" y="200232"/>
            <a:ext cx="10532706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Further analyses in the works…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819B21-0CD6-C471-7214-3588691A838D}"/>
              </a:ext>
            </a:extLst>
          </p:cNvPr>
          <p:cNvSpPr/>
          <p:nvPr/>
        </p:nvSpPr>
        <p:spPr>
          <a:xfrm>
            <a:off x="1810326" y="2653407"/>
            <a:ext cx="1311564" cy="78483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Evolution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B172BC-0AE8-852E-9739-2AD72A51CBA2}"/>
              </a:ext>
            </a:extLst>
          </p:cNvPr>
          <p:cNvSpPr/>
          <p:nvPr/>
        </p:nvSpPr>
        <p:spPr>
          <a:xfrm>
            <a:off x="4530436" y="2651499"/>
            <a:ext cx="1311564" cy="78483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Growth rate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4E5404-3643-36BE-F84F-F0267D0CC80A}"/>
              </a:ext>
            </a:extLst>
          </p:cNvPr>
          <p:cNvSpPr/>
          <p:nvPr/>
        </p:nvSpPr>
        <p:spPr>
          <a:xfrm>
            <a:off x="4530436" y="3764744"/>
            <a:ext cx="1311564" cy="78483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Size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1F8607-2D91-A67F-0D5D-96DC2A4D6E77}"/>
              </a:ext>
            </a:extLst>
          </p:cNvPr>
          <p:cNvSpPr/>
          <p:nvPr/>
        </p:nvSpPr>
        <p:spPr>
          <a:xfrm>
            <a:off x="7943271" y="2651499"/>
            <a:ext cx="1505527" cy="78483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Competitive Effect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26F554-E97A-F871-2938-F980EC3C1CF8}"/>
              </a:ext>
            </a:extLst>
          </p:cNvPr>
          <p:cNvSpPr/>
          <p:nvPr/>
        </p:nvSpPr>
        <p:spPr>
          <a:xfrm>
            <a:off x="7943271" y="3764744"/>
            <a:ext cx="1505527" cy="78483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Competitive 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C65446A-5892-96AB-3E72-972DB1CE5ABA}"/>
              </a:ext>
            </a:extLst>
          </p:cNvPr>
          <p:cNvCxnSpPr/>
          <p:nvPr/>
        </p:nvCxnSpPr>
        <p:spPr>
          <a:xfrm>
            <a:off x="3278908" y="3043914"/>
            <a:ext cx="99752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D8E07D-ED95-1D62-2E58-1931F8E53677}"/>
              </a:ext>
            </a:extLst>
          </p:cNvPr>
          <p:cNvCxnSpPr>
            <a:cxnSpLocks/>
          </p:cNvCxnSpPr>
          <p:nvPr/>
        </p:nvCxnSpPr>
        <p:spPr>
          <a:xfrm>
            <a:off x="3278908" y="3262745"/>
            <a:ext cx="997528" cy="8944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9040C45-C9E7-545E-1991-9906C27FF165}"/>
              </a:ext>
            </a:extLst>
          </p:cNvPr>
          <p:cNvCxnSpPr>
            <a:cxnSpLocks/>
          </p:cNvCxnSpPr>
          <p:nvPr/>
        </p:nvCxnSpPr>
        <p:spPr>
          <a:xfrm>
            <a:off x="6072908" y="3043914"/>
            <a:ext cx="155632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AA82DB-066B-89CB-7BD8-EC773FB83C4B}"/>
              </a:ext>
            </a:extLst>
          </p:cNvPr>
          <p:cNvCxnSpPr>
            <a:cxnSpLocks/>
          </p:cNvCxnSpPr>
          <p:nvPr/>
        </p:nvCxnSpPr>
        <p:spPr>
          <a:xfrm>
            <a:off x="6072908" y="4249260"/>
            <a:ext cx="155632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9C6E2F5-D6F6-1DFE-B4D3-8A19F88F759D}"/>
              </a:ext>
            </a:extLst>
          </p:cNvPr>
          <p:cNvCxnSpPr>
            <a:cxnSpLocks/>
          </p:cNvCxnSpPr>
          <p:nvPr/>
        </p:nvCxnSpPr>
        <p:spPr>
          <a:xfrm flipV="1">
            <a:off x="6072908" y="3262745"/>
            <a:ext cx="1556328" cy="8156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3314042-D1CF-D813-B928-0E270A812471}"/>
              </a:ext>
            </a:extLst>
          </p:cNvPr>
          <p:cNvCxnSpPr>
            <a:cxnSpLocks/>
          </p:cNvCxnSpPr>
          <p:nvPr/>
        </p:nvCxnSpPr>
        <p:spPr>
          <a:xfrm>
            <a:off x="6114471" y="3277730"/>
            <a:ext cx="1514765" cy="6661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00825D9D-149E-F3FF-242C-D0BE0271AB5D}"/>
              </a:ext>
            </a:extLst>
          </p:cNvPr>
          <p:cNvSpPr/>
          <p:nvPr/>
        </p:nvSpPr>
        <p:spPr>
          <a:xfrm rot="16200000">
            <a:off x="4231544" y="125709"/>
            <a:ext cx="2749860" cy="6188365"/>
          </a:xfrm>
          <a:prstGeom prst="arc">
            <a:avLst>
              <a:gd name="adj1" fmla="val 17140218"/>
              <a:gd name="adj2" fmla="val 4364036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77046D0-043F-4D66-9016-8B5108E0F01E}"/>
              </a:ext>
            </a:extLst>
          </p:cNvPr>
          <p:cNvSpPr/>
          <p:nvPr/>
        </p:nvSpPr>
        <p:spPr>
          <a:xfrm rot="16200000" flipH="1">
            <a:off x="4331856" y="215406"/>
            <a:ext cx="3020287" cy="6779490"/>
          </a:xfrm>
          <a:prstGeom prst="arc">
            <a:avLst>
              <a:gd name="adj1" fmla="val 16200000"/>
              <a:gd name="adj2" fmla="val 3884902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7CB473BB-379D-3051-4A30-EFC41288BD77}"/>
              </a:ext>
            </a:extLst>
          </p:cNvPr>
          <p:cNvSpPr/>
          <p:nvPr/>
        </p:nvSpPr>
        <p:spPr>
          <a:xfrm rot="10950386">
            <a:off x="4187339" y="3162550"/>
            <a:ext cx="672339" cy="756152"/>
          </a:xfrm>
          <a:prstGeom prst="arc">
            <a:avLst>
              <a:gd name="adj1" fmla="val 17140218"/>
              <a:gd name="adj2" fmla="val 4364036"/>
            </a:avLst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B6FAEF25-4C12-DC55-0B3F-6549E31E0DD3}"/>
              </a:ext>
            </a:extLst>
          </p:cNvPr>
          <p:cNvSpPr/>
          <p:nvPr/>
        </p:nvSpPr>
        <p:spPr>
          <a:xfrm rot="10950386" flipH="1">
            <a:off x="9084088" y="3168039"/>
            <a:ext cx="923383" cy="756152"/>
          </a:xfrm>
          <a:prstGeom prst="arc">
            <a:avLst>
              <a:gd name="adj1" fmla="val 17140218"/>
              <a:gd name="adj2" fmla="val 4364036"/>
            </a:avLst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1BD9AE-B8E2-9ABB-4E03-0B469B702FA8}"/>
              </a:ext>
            </a:extLst>
          </p:cNvPr>
          <p:cNvSpPr txBox="1"/>
          <p:nvPr/>
        </p:nvSpPr>
        <p:spPr>
          <a:xfrm>
            <a:off x="3373214" y="1124264"/>
            <a:ext cx="4937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SEM for higher-order indirect effects</a:t>
            </a:r>
          </a:p>
        </p:txBody>
      </p:sp>
    </p:spTree>
    <p:extLst>
      <p:ext uri="{BB962C8B-B14F-4D97-AF65-F5344CB8AC3E}">
        <p14:creationId xmlns:p14="http://schemas.microsoft.com/office/powerpoint/2010/main" val="9298050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FE415-D69A-EE45-9CA2-196F1A714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A730F-9773-C3C2-0BD2-C524762FB7F6}"/>
              </a:ext>
            </a:extLst>
          </p:cNvPr>
          <p:cNvSpPr txBox="1">
            <a:spLocks/>
          </p:cNvSpPr>
          <p:nvPr/>
        </p:nvSpPr>
        <p:spPr>
          <a:xfrm>
            <a:off x="829647" y="200232"/>
            <a:ext cx="10532706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Future directions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75285-AB6B-2A43-E4B8-9E0F9993AC14}"/>
              </a:ext>
            </a:extLst>
          </p:cNvPr>
          <p:cNvSpPr txBox="1"/>
          <p:nvPr/>
        </p:nvSpPr>
        <p:spPr>
          <a:xfrm>
            <a:off x="940804" y="1312094"/>
            <a:ext cx="957479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Earth’s climate is becoming more variable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Rapid evolution in response to extreme temperature fluctuations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spcAft>
                <a:spcPts val="600"/>
              </a:spcAf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610018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81A85-FD32-F12D-A1D0-E12A54DFD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E000A7-712D-70C3-F971-0AB9FD9F1514}"/>
              </a:ext>
            </a:extLst>
          </p:cNvPr>
          <p:cNvSpPr/>
          <p:nvPr/>
        </p:nvSpPr>
        <p:spPr>
          <a:xfrm>
            <a:off x="6960273" y="3020410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Ecology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88026F-4325-4941-53DB-CCC0E47A0F8B}"/>
              </a:ext>
            </a:extLst>
          </p:cNvPr>
          <p:cNvSpPr/>
          <p:nvPr/>
        </p:nvSpPr>
        <p:spPr>
          <a:xfrm>
            <a:off x="3277455" y="3010885"/>
            <a:ext cx="1902372" cy="675290"/>
          </a:xfrm>
          <a:prstGeom prst="rect">
            <a:avLst/>
          </a:prstGeom>
          <a:solidFill>
            <a:srgbClr val="2E92A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Evolution</a:t>
            </a: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372E7216-14F4-E1D4-836F-15DB7E4DC352}"/>
              </a:ext>
            </a:extLst>
          </p:cNvPr>
          <p:cNvSpPr/>
          <p:nvPr/>
        </p:nvSpPr>
        <p:spPr>
          <a:xfrm rot="10800000">
            <a:off x="4233633" y="3414578"/>
            <a:ext cx="3571875" cy="2043113"/>
          </a:xfrm>
          <a:prstGeom prst="arc">
            <a:avLst>
              <a:gd name="adj1" fmla="val 11104005"/>
              <a:gd name="adj2" fmla="val 21356861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9915C412-09F8-6849-A208-E1674C6A7A62}"/>
              </a:ext>
            </a:extLst>
          </p:cNvPr>
          <p:cNvSpPr/>
          <p:nvPr/>
        </p:nvSpPr>
        <p:spPr>
          <a:xfrm>
            <a:off x="4238625" y="1970833"/>
            <a:ext cx="3571875" cy="2043113"/>
          </a:xfrm>
          <a:prstGeom prst="arc">
            <a:avLst>
              <a:gd name="adj1" fmla="val 11104005"/>
              <a:gd name="adj2" fmla="val 20484674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30D87E2E-D878-CDE5-D3C9-18F1B0E67053}"/>
              </a:ext>
            </a:extLst>
          </p:cNvPr>
          <p:cNvSpPr/>
          <p:nvPr/>
        </p:nvSpPr>
        <p:spPr>
          <a:xfrm rot="20588128">
            <a:off x="4047666" y="4389953"/>
            <a:ext cx="361950" cy="381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E3B0CE0-87B4-9C22-2218-BCCAA7064429}"/>
              </a:ext>
            </a:extLst>
          </p:cNvPr>
          <p:cNvSpPr/>
          <p:nvPr/>
        </p:nvSpPr>
        <p:spPr>
          <a:xfrm rot="8883595">
            <a:off x="7380160" y="2333092"/>
            <a:ext cx="361950" cy="381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7A27CF-0381-C628-E888-40A55162CFCB}"/>
              </a:ext>
            </a:extLst>
          </p:cNvPr>
          <p:cNvSpPr txBox="1"/>
          <p:nvPr/>
        </p:nvSpPr>
        <p:spPr>
          <a:xfrm>
            <a:off x="6857357" y="3706791"/>
            <a:ext cx="2108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Biotic and abiotic interactions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9BB343-B909-C717-2068-8328AE63A9E7}"/>
              </a:ext>
            </a:extLst>
          </p:cNvPr>
          <p:cNvSpPr txBox="1"/>
          <p:nvPr/>
        </p:nvSpPr>
        <p:spPr>
          <a:xfrm>
            <a:off x="2987222" y="3717882"/>
            <a:ext cx="2482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Changes in population traits over generations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4AF785C-950E-AD6D-380B-73DF0BFEB3F6}"/>
              </a:ext>
            </a:extLst>
          </p:cNvPr>
          <p:cNvSpPr txBox="1">
            <a:spLocks/>
          </p:cNvSpPr>
          <p:nvPr/>
        </p:nvSpPr>
        <p:spPr>
          <a:xfrm>
            <a:off x="0" y="209268"/>
            <a:ext cx="1219200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Eco-evo feedback</a:t>
            </a:r>
          </a:p>
        </p:txBody>
      </p:sp>
      <p:sp>
        <p:nvSpPr>
          <p:cNvPr id="19" name="Cloud 18">
            <a:extLst>
              <a:ext uri="{FF2B5EF4-FFF2-40B4-BE49-F238E27FC236}">
                <a16:creationId xmlns:a16="http://schemas.microsoft.com/office/drawing/2014/main" id="{6C7667C3-DE57-C0E4-5255-98119217B3F3}"/>
              </a:ext>
            </a:extLst>
          </p:cNvPr>
          <p:cNvSpPr/>
          <p:nvPr/>
        </p:nvSpPr>
        <p:spPr>
          <a:xfrm>
            <a:off x="5470059" y="3115660"/>
            <a:ext cx="1246411" cy="823778"/>
          </a:xfrm>
          <a:prstGeom prst="cloud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Species A</a:t>
            </a:r>
          </a:p>
        </p:txBody>
      </p:sp>
      <p:sp>
        <p:nvSpPr>
          <p:cNvPr id="20" name="Cloud 19">
            <a:extLst>
              <a:ext uri="{FF2B5EF4-FFF2-40B4-BE49-F238E27FC236}">
                <a16:creationId xmlns:a16="http://schemas.microsoft.com/office/drawing/2014/main" id="{46E88177-27C1-EE7B-A7A8-05D2C5CDF55E}"/>
              </a:ext>
            </a:extLst>
          </p:cNvPr>
          <p:cNvSpPr/>
          <p:nvPr/>
        </p:nvSpPr>
        <p:spPr>
          <a:xfrm>
            <a:off x="9613434" y="1371558"/>
            <a:ext cx="1246411" cy="823778"/>
          </a:xfrm>
          <a:prstGeom prst="cloud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Species B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9835DE29-DFB9-F82A-8ABE-0189A3141F95}"/>
              </a:ext>
            </a:extLst>
          </p:cNvPr>
          <p:cNvSpPr/>
          <p:nvPr/>
        </p:nvSpPr>
        <p:spPr>
          <a:xfrm rot="20101184">
            <a:off x="4951315" y="1698741"/>
            <a:ext cx="4876259" cy="2315127"/>
          </a:xfrm>
          <a:prstGeom prst="arc">
            <a:avLst>
              <a:gd name="adj1" fmla="val 14946085"/>
              <a:gd name="adj2" fmla="val 21083834"/>
            </a:avLst>
          </a:prstGeom>
          <a:ln w="3810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A2E387-829E-EB81-E804-7B7E5FABE9A7}"/>
              </a:ext>
            </a:extLst>
          </p:cNvPr>
          <p:cNvSpPr txBox="1"/>
          <p:nvPr/>
        </p:nvSpPr>
        <p:spPr>
          <a:xfrm>
            <a:off x="7561135" y="1561482"/>
            <a:ext cx="1569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Indirect effect</a:t>
            </a:r>
          </a:p>
        </p:txBody>
      </p:sp>
    </p:spTree>
    <p:extLst>
      <p:ext uri="{BB962C8B-B14F-4D97-AF65-F5344CB8AC3E}">
        <p14:creationId xmlns:p14="http://schemas.microsoft.com/office/powerpoint/2010/main" val="38070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91C2694-736A-29CF-33EB-33D7A6365521}"/>
              </a:ext>
            </a:extLst>
          </p:cNvPr>
          <p:cNvSpPr/>
          <p:nvPr/>
        </p:nvSpPr>
        <p:spPr>
          <a:xfrm rot="6312326" flipV="1">
            <a:off x="6781243" y="3107417"/>
            <a:ext cx="1223558" cy="366360"/>
          </a:xfrm>
          <a:custGeom>
            <a:avLst/>
            <a:gdLst>
              <a:gd name="connsiteX0" fmla="*/ 987552 w 987552"/>
              <a:gd name="connsiteY0" fmla="*/ 0 h 371947"/>
              <a:gd name="connsiteX1" fmla="*/ 627888 w 987552"/>
              <a:gd name="connsiteY1" fmla="*/ 310896 h 371947"/>
              <a:gd name="connsiteX2" fmla="*/ 0 w 987552"/>
              <a:gd name="connsiteY2" fmla="*/ 371856 h 37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7552" h="371947">
                <a:moveTo>
                  <a:pt x="987552" y="0"/>
                </a:moveTo>
                <a:cubicBezTo>
                  <a:pt x="890016" y="124460"/>
                  <a:pt x="792480" y="248920"/>
                  <a:pt x="627888" y="310896"/>
                </a:cubicBezTo>
                <a:cubicBezTo>
                  <a:pt x="463296" y="372872"/>
                  <a:pt x="231648" y="372364"/>
                  <a:pt x="0" y="371856"/>
                </a:cubicBezTo>
              </a:path>
            </a:pathLst>
          </a:custGeom>
          <a:noFill/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F6E496-3666-FF89-40EF-98F5077F2D8B}"/>
              </a:ext>
            </a:extLst>
          </p:cNvPr>
          <p:cNvSpPr/>
          <p:nvPr/>
        </p:nvSpPr>
        <p:spPr>
          <a:xfrm>
            <a:off x="7422914" y="3198336"/>
            <a:ext cx="271462" cy="281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229102-1AF9-7588-889B-AC548D3FAF4E}"/>
              </a:ext>
            </a:extLst>
          </p:cNvPr>
          <p:cNvSpPr/>
          <p:nvPr/>
        </p:nvSpPr>
        <p:spPr>
          <a:xfrm>
            <a:off x="4937157" y="3527866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Native Plant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E4BFBB-D69F-4C7A-9345-52EC03AD2AFD}"/>
              </a:ext>
            </a:extLst>
          </p:cNvPr>
          <p:cNvSpPr/>
          <p:nvPr/>
        </p:nvSpPr>
        <p:spPr>
          <a:xfrm>
            <a:off x="8568127" y="3528089"/>
            <a:ext cx="1902372" cy="675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Herbivore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6FB3E82-1B51-F912-CC2C-1194EA58B624}"/>
              </a:ext>
            </a:extLst>
          </p:cNvPr>
          <p:cNvCxnSpPr>
            <a:cxnSpLocks/>
          </p:cNvCxnSpPr>
          <p:nvPr/>
        </p:nvCxnSpPr>
        <p:spPr>
          <a:xfrm flipH="1">
            <a:off x="7120647" y="2606208"/>
            <a:ext cx="115434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4">
            <a:extLst>
              <a:ext uri="{FF2B5EF4-FFF2-40B4-BE49-F238E27FC236}">
                <a16:creationId xmlns:a16="http://schemas.microsoft.com/office/drawing/2014/main" id="{4C9E0ACC-B96A-58BB-0319-EED5AEC8A5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1" b="20429"/>
          <a:stretch/>
        </p:blipFill>
        <p:spPr bwMode="auto">
          <a:xfrm>
            <a:off x="8568127" y="2378301"/>
            <a:ext cx="1909588" cy="105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5EE4999-8665-93F0-9083-00D393BD928A}"/>
              </a:ext>
            </a:extLst>
          </p:cNvPr>
          <p:cNvSpPr txBox="1"/>
          <p:nvPr/>
        </p:nvSpPr>
        <p:spPr>
          <a:xfrm>
            <a:off x="6773491" y="2163442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Herbivory</a:t>
            </a:r>
          </a:p>
        </p:txBody>
      </p:sp>
      <p:pic>
        <p:nvPicPr>
          <p:cNvPr id="100" name="Picture 8">
            <a:extLst>
              <a:ext uri="{FF2B5EF4-FFF2-40B4-BE49-F238E27FC236}">
                <a16:creationId xmlns:a16="http://schemas.microsoft.com/office/drawing/2014/main" id="{F9E08B74-9292-B3B0-416F-2DEC708607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4"/>
          <a:stretch/>
        </p:blipFill>
        <p:spPr bwMode="auto">
          <a:xfrm>
            <a:off x="4953236" y="2355182"/>
            <a:ext cx="1885950" cy="107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Title 1">
            <a:extLst>
              <a:ext uri="{FF2B5EF4-FFF2-40B4-BE49-F238E27FC236}">
                <a16:creationId xmlns:a16="http://schemas.microsoft.com/office/drawing/2014/main" id="{2AB92CC6-08EE-0A78-9EEC-299E8F393630}"/>
              </a:ext>
            </a:extLst>
          </p:cNvPr>
          <p:cNvSpPr txBox="1">
            <a:spLocks/>
          </p:cNvSpPr>
          <p:nvPr/>
        </p:nvSpPr>
        <p:spPr>
          <a:xfrm>
            <a:off x="0" y="3639"/>
            <a:ext cx="1219200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Evolution-mediated indirect effects on ecology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EF20386E-6D56-0C82-CFB5-BD70049C0AFD}"/>
              </a:ext>
            </a:extLst>
          </p:cNvPr>
          <p:cNvSpPr txBox="1"/>
          <p:nvPr/>
        </p:nvSpPr>
        <p:spPr>
          <a:xfrm>
            <a:off x="10229548" y="6235759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Lau, 2012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435530-B61F-4092-A8D7-41AB42371A7F}"/>
              </a:ext>
            </a:extLst>
          </p:cNvPr>
          <p:cNvCxnSpPr>
            <a:cxnSpLocks/>
          </p:cNvCxnSpPr>
          <p:nvPr/>
        </p:nvCxnSpPr>
        <p:spPr>
          <a:xfrm flipH="1">
            <a:off x="7577052" y="2748280"/>
            <a:ext cx="295223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5EB8FC8-8151-5910-4E83-394DA6471D27}"/>
              </a:ext>
            </a:extLst>
          </p:cNvPr>
          <p:cNvSpPr txBox="1"/>
          <p:nvPr/>
        </p:nvSpPr>
        <p:spPr>
          <a:xfrm>
            <a:off x="6646886" y="3171783"/>
            <a:ext cx="186033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EA72E"/>
                </a:solidFill>
              </a:rPr>
              <a:t>Resistance</a:t>
            </a:r>
            <a:endParaRPr lang="en-US" sz="1400" dirty="0">
              <a:solidFill>
                <a:srgbClr val="4EA7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994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202E0-19B1-BF50-0C47-4C0C32755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c 2">
            <a:extLst>
              <a:ext uri="{FF2B5EF4-FFF2-40B4-BE49-F238E27FC236}">
                <a16:creationId xmlns:a16="http://schemas.microsoft.com/office/drawing/2014/main" id="{FC70FFD9-8D7E-A985-201C-519B177B8BCC}"/>
              </a:ext>
            </a:extLst>
          </p:cNvPr>
          <p:cNvSpPr/>
          <p:nvPr/>
        </p:nvSpPr>
        <p:spPr>
          <a:xfrm rot="10591980">
            <a:off x="3910129" y="2669903"/>
            <a:ext cx="1465634" cy="1181261"/>
          </a:xfrm>
          <a:prstGeom prst="arc">
            <a:avLst>
              <a:gd name="adj1" fmla="val 16327581"/>
              <a:gd name="adj2" fmla="val 394127"/>
            </a:avLst>
          </a:prstGeom>
          <a:ln w="38100">
            <a:prstDash val="sysDash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5F369A-64A9-4F37-BE91-DF39D5C2FC52}"/>
              </a:ext>
            </a:extLst>
          </p:cNvPr>
          <p:cNvSpPr/>
          <p:nvPr/>
        </p:nvSpPr>
        <p:spPr>
          <a:xfrm>
            <a:off x="3911590" y="3486673"/>
            <a:ext cx="426945" cy="224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5FE29A0-B8DD-B366-2B6D-8AD3D5711A47}"/>
              </a:ext>
            </a:extLst>
          </p:cNvPr>
          <p:cNvSpPr/>
          <p:nvPr/>
        </p:nvSpPr>
        <p:spPr>
          <a:xfrm rot="6312326" flipV="1">
            <a:off x="6781243" y="3105162"/>
            <a:ext cx="1223558" cy="366360"/>
          </a:xfrm>
          <a:custGeom>
            <a:avLst/>
            <a:gdLst>
              <a:gd name="connsiteX0" fmla="*/ 987552 w 987552"/>
              <a:gd name="connsiteY0" fmla="*/ 0 h 371947"/>
              <a:gd name="connsiteX1" fmla="*/ 627888 w 987552"/>
              <a:gd name="connsiteY1" fmla="*/ 310896 h 371947"/>
              <a:gd name="connsiteX2" fmla="*/ 0 w 987552"/>
              <a:gd name="connsiteY2" fmla="*/ 371856 h 37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7552" h="371947">
                <a:moveTo>
                  <a:pt x="987552" y="0"/>
                </a:moveTo>
                <a:cubicBezTo>
                  <a:pt x="890016" y="124460"/>
                  <a:pt x="792480" y="248920"/>
                  <a:pt x="627888" y="310896"/>
                </a:cubicBezTo>
                <a:cubicBezTo>
                  <a:pt x="463296" y="372872"/>
                  <a:pt x="231648" y="372364"/>
                  <a:pt x="0" y="371856"/>
                </a:cubicBezTo>
              </a:path>
            </a:pathLst>
          </a:cu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76D7C1-EEED-D2DF-A673-AFA2FB233000}"/>
              </a:ext>
            </a:extLst>
          </p:cNvPr>
          <p:cNvSpPr/>
          <p:nvPr/>
        </p:nvSpPr>
        <p:spPr>
          <a:xfrm>
            <a:off x="7422914" y="3196081"/>
            <a:ext cx="271462" cy="281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B27E12-0E86-7195-840C-8A92608979FD}"/>
              </a:ext>
            </a:extLst>
          </p:cNvPr>
          <p:cNvSpPr/>
          <p:nvPr/>
        </p:nvSpPr>
        <p:spPr>
          <a:xfrm>
            <a:off x="4937157" y="3525611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Native Plant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CEA074-4887-6A23-F013-B06C74414672}"/>
              </a:ext>
            </a:extLst>
          </p:cNvPr>
          <p:cNvSpPr/>
          <p:nvPr/>
        </p:nvSpPr>
        <p:spPr>
          <a:xfrm>
            <a:off x="1012280" y="3528234"/>
            <a:ext cx="1902372" cy="675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Invasive Plant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307CD5-0C05-7728-4994-455E1BD964A3}"/>
              </a:ext>
            </a:extLst>
          </p:cNvPr>
          <p:cNvSpPr/>
          <p:nvPr/>
        </p:nvSpPr>
        <p:spPr>
          <a:xfrm>
            <a:off x="8568127" y="3525834"/>
            <a:ext cx="1902372" cy="675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Herbivore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7CFCDF-9D38-6A88-1169-B3F7E2C81D32}"/>
              </a:ext>
            </a:extLst>
          </p:cNvPr>
          <p:cNvCxnSpPr>
            <a:cxnSpLocks/>
          </p:cNvCxnSpPr>
          <p:nvPr/>
        </p:nvCxnSpPr>
        <p:spPr>
          <a:xfrm flipH="1">
            <a:off x="7120647" y="2603953"/>
            <a:ext cx="1154349" cy="0"/>
          </a:xfrm>
          <a:prstGeom prst="straightConnector1">
            <a:avLst/>
          </a:prstGeom>
          <a:ln w="1270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Medicago polymorpha">
            <a:extLst>
              <a:ext uri="{FF2B5EF4-FFF2-40B4-BE49-F238E27FC236}">
                <a16:creationId xmlns:a16="http://schemas.microsoft.com/office/drawing/2014/main" id="{02784D85-178F-A96A-656F-8276777C1A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1" t="13362" r="16411" b="35440"/>
          <a:stretch/>
        </p:blipFill>
        <p:spPr bwMode="auto">
          <a:xfrm>
            <a:off x="1012280" y="2345853"/>
            <a:ext cx="1902068" cy="108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F786C0F5-38CA-B360-F61B-90A5BE47CA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1" b="20429"/>
          <a:stretch/>
        </p:blipFill>
        <p:spPr bwMode="auto">
          <a:xfrm>
            <a:off x="8568127" y="2376046"/>
            <a:ext cx="1909588" cy="105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34AD730-99A0-0349-913A-D773C0680FC8}"/>
              </a:ext>
            </a:extLst>
          </p:cNvPr>
          <p:cNvSpPr txBox="1"/>
          <p:nvPr/>
        </p:nvSpPr>
        <p:spPr>
          <a:xfrm>
            <a:off x="6773491" y="2161187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Herbivory</a:t>
            </a:r>
          </a:p>
        </p:txBody>
      </p:sp>
      <p:pic>
        <p:nvPicPr>
          <p:cNvPr id="100" name="Picture 8">
            <a:extLst>
              <a:ext uri="{FF2B5EF4-FFF2-40B4-BE49-F238E27FC236}">
                <a16:creationId xmlns:a16="http://schemas.microsoft.com/office/drawing/2014/main" id="{A91B0CE0-840B-D7CB-0D8B-E7A1C10EB2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4"/>
          <a:stretch/>
        </p:blipFill>
        <p:spPr bwMode="auto">
          <a:xfrm>
            <a:off x="4953236" y="2352927"/>
            <a:ext cx="1885950" cy="107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Title 1">
            <a:extLst>
              <a:ext uri="{FF2B5EF4-FFF2-40B4-BE49-F238E27FC236}">
                <a16:creationId xmlns:a16="http://schemas.microsoft.com/office/drawing/2014/main" id="{D7EEB47F-C962-6100-EED7-BCF3734412CC}"/>
              </a:ext>
            </a:extLst>
          </p:cNvPr>
          <p:cNvSpPr txBox="1">
            <a:spLocks/>
          </p:cNvSpPr>
          <p:nvPr/>
        </p:nvSpPr>
        <p:spPr>
          <a:xfrm>
            <a:off x="0" y="3639"/>
            <a:ext cx="1219200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Evolution-mediated indirect effects on ecology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BA5F1C9-F826-451B-D14B-47E43DB3C02C}"/>
              </a:ext>
            </a:extLst>
          </p:cNvPr>
          <p:cNvCxnSpPr>
            <a:cxnSpLocks/>
          </p:cNvCxnSpPr>
          <p:nvPr/>
        </p:nvCxnSpPr>
        <p:spPr>
          <a:xfrm>
            <a:off x="3198751" y="2859867"/>
            <a:ext cx="1446773" cy="0"/>
          </a:xfrm>
          <a:prstGeom prst="straightConnector1">
            <a:avLst/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C3B915A-7DDD-1164-AEE5-14FA29DE7202}"/>
              </a:ext>
            </a:extLst>
          </p:cNvPr>
          <p:cNvSpPr txBox="1"/>
          <p:nvPr/>
        </p:nvSpPr>
        <p:spPr>
          <a:xfrm>
            <a:off x="3009565" y="2888086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Competition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0A8DC4E1-18CB-7DBE-79C9-AFB3B9623265}"/>
              </a:ext>
            </a:extLst>
          </p:cNvPr>
          <p:cNvSpPr txBox="1"/>
          <p:nvPr/>
        </p:nvSpPr>
        <p:spPr>
          <a:xfrm>
            <a:off x="10229548" y="6235759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Lau, 2012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165D695-105F-2469-E40E-044E9D4E6F13}"/>
              </a:ext>
            </a:extLst>
          </p:cNvPr>
          <p:cNvCxnSpPr>
            <a:cxnSpLocks/>
          </p:cNvCxnSpPr>
          <p:nvPr/>
        </p:nvCxnSpPr>
        <p:spPr>
          <a:xfrm flipH="1">
            <a:off x="7577052" y="2746025"/>
            <a:ext cx="295223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E2E5170-0F09-D295-9D9A-9AEB6476DACD}"/>
              </a:ext>
            </a:extLst>
          </p:cNvPr>
          <p:cNvSpPr txBox="1"/>
          <p:nvPr/>
        </p:nvSpPr>
        <p:spPr>
          <a:xfrm>
            <a:off x="3194896" y="3389480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1"/>
                </a:solidFill>
              </a:rPr>
              <a:t>evolution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A4F66D-1274-3F05-13F7-7E3FB31FD246}"/>
              </a:ext>
            </a:extLst>
          </p:cNvPr>
          <p:cNvSpPr txBox="1"/>
          <p:nvPr/>
        </p:nvSpPr>
        <p:spPr>
          <a:xfrm>
            <a:off x="6646886" y="3169528"/>
            <a:ext cx="186033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Resistance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464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1CD7F-C0E3-57C6-7650-8F3F00F8F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F0685-34EB-5476-3175-A21265964142}"/>
              </a:ext>
            </a:extLst>
          </p:cNvPr>
          <p:cNvSpPr txBox="1">
            <a:spLocks/>
          </p:cNvSpPr>
          <p:nvPr/>
        </p:nvSpPr>
        <p:spPr>
          <a:xfrm>
            <a:off x="0" y="197011"/>
            <a:ext cx="1219200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How do </a:t>
            </a:r>
            <a:r>
              <a:rPr lang="en-US" sz="3200" i="1" dirty="0"/>
              <a:t>you</a:t>
            </a:r>
            <a:r>
              <a:rPr lang="en-US" sz="3200" dirty="0"/>
              <a:t> quantify the biological effects of climate change?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7A0597-0FAA-01D7-E058-4788870E5930}"/>
              </a:ext>
            </a:extLst>
          </p:cNvPr>
          <p:cNvSpPr txBox="1"/>
          <p:nvPr/>
        </p:nvSpPr>
        <p:spPr>
          <a:xfrm>
            <a:off x="4160855" y="862719"/>
            <a:ext cx="3870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156082"/>
                </a:solidFill>
              </a:rPr>
              <a:t>Evolutionary approach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9C82937-4084-098D-E1D7-5632B77A67C5}"/>
              </a:ext>
            </a:extLst>
          </p:cNvPr>
          <p:cNvGrpSpPr/>
          <p:nvPr/>
        </p:nvGrpSpPr>
        <p:grpSpPr>
          <a:xfrm>
            <a:off x="7307348" y="1285294"/>
            <a:ext cx="2302486" cy="2349380"/>
            <a:chOff x="5358887" y="2999497"/>
            <a:chExt cx="2302486" cy="2349380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77AA0DE-DBCC-94AF-B68D-2AB95ABCAD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4217" y="3429000"/>
              <a:ext cx="2051827" cy="1919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382DE9-DD6B-3B6D-116B-0874F3B56ECC}"/>
                </a:ext>
              </a:extLst>
            </p:cNvPr>
            <p:cNvSpPr txBox="1"/>
            <p:nvPr/>
          </p:nvSpPr>
          <p:spPr>
            <a:xfrm>
              <a:off x="5358887" y="2999497"/>
              <a:ext cx="2302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Adaptation to ↑pCO</a:t>
              </a:r>
              <a:r>
                <a:rPr lang="en-US" baseline="-25000" dirty="0"/>
                <a:t>2</a:t>
              </a:r>
            </a:p>
          </p:txBody>
        </p:sp>
      </p:grpSp>
      <p:pic>
        <p:nvPicPr>
          <p:cNvPr id="2050" name="Picture 2" descr="A dragonfly with dark bands on its wings.">
            <a:extLst>
              <a:ext uri="{FF2B5EF4-FFF2-40B4-BE49-F238E27FC236}">
                <a16:creationId xmlns:a16="http://schemas.microsoft.com/office/drawing/2014/main" id="{BF41B7E4-899F-F029-8F96-DBA9247E7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99" y="2263345"/>
            <a:ext cx="3222912" cy="218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heat map clearly shows that the dark bands on the wings absorb more heat.">
            <a:extLst>
              <a:ext uri="{FF2B5EF4-FFF2-40B4-BE49-F238E27FC236}">
                <a16:creationId xmlns:a16="http://schemas.microsoft.com/office/drawing/2014/main" id="{6CB5B670-5156-66A9-BC32-1307B3F7D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088" y="3444281"/>
            <a:ext cx="3222912" cy="24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58FE80-C636-09B2-4282-7B771734792C}"/>
              </a:ext>
            </a:extLst>
          </p:cNvPr>
          <p:cNvSpPr txBox="1"/>
          <p:nvPr/>
        </p:nvSpPr>
        <p:spPr>
          <a:xfrm>
            <a:off x="592780" y="1740410"/>
            <a:ext cx="305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Selection trade-offs</a:t>
            </a:r>
          </a:p>
        </p:txBody>
      </p:sp>
      <p:pic>
        <p:nvPicPr>
          <p:cNvPr id="2054" name="Picture 6" descr="A tiny, royal blue fish with gold stripes looks into the camera. The downward slant of its mouth and shadow at the top of its eye give it an annoyed look.">
            <a:extLst>
              <a:ext uri="{FF2B5EF4-FFF2-40B4-BE49-F238E27FC236}">
                <a16:creationId xmlns:a16="http://schemas.microsoft.com/office/drawing/2014/main" id="{CF734429-6B2D-CD37-2DA3-1AF46190A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411" y="3867688"/>
            <a:ext cx="3665909" cy="243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6941B1-90AD-B069-ED3B-CE1FED49B9EF}"/>
              </a:ext>
            </a:extLst>
          </p:cNvPr>
          <p:cNvSpPr txBox="1"/>
          <p:nvPr/>
        </p:nvSpPr>
        <p:spPr>
          <a:xfrm>
            <a:off x="9609834" y="3429000"/>
            <a:ext cx="2302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Thermal tolerance</a:t>
            </a:r>
          </a:p>
        </p:txBody>
      </p:sp>
    </p:spTree>
    <p:extLst>
      <p:ext uri="{BB962C8B-B14F-4D97-AF65-F5344CB8AC3E}">
        <p14:creationId xmlns:p14="http://schemas.microsoft.com/office/powerpoint/2010/main" val="4208163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71EDC-4935-C8FB-CF80-1E5E55AF8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555754E-6D3C-958B-B0E8-A28C00E23D40}"/>
              </a:ext>
            </a:extLst>
          </p:cNvPr>
          <p:cNvSpPr/>
          <p:nvPr/>
        </p:nvSpPr>
        <p:spPr>
          <a:xfrm rot="6312326" flipV="1">
            <a:off x="6781243" y="3105162"/>
            <a:ext cx="1223558" cy="366360"/>
          </a:xfrm>
          <a:custGeom>
            <a:avLst/>
            <a:gdLst>
              <a:gd name="connsiteX0" fmla="*/ 987552 w 987552"/>
              <a:gd name="connsiteY0" fmla="*/ 0 h 371947"/>
              <a:gd name="connsiteX1" fmla="*/ 627888 w 987552"/>
              <a:gd name="connsiteY1" fmla="*/ 310896 h 371947"/>
              <a:gd name="connsiteX2" fmla="*/ 0 w 987552"/>
              <a:gd name="connsiteY2" fmla="*/ 371856 h 37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7552" h="371947">
                <a:moveTo>
                  <a:pt x="987552" y="0"/>
                </a:moveTo>
                <a:cubicBezTo>
                  <a:pt x="890016" y="124460"/>
                  <a:pt x="792480" y="248920"/>
                  <a:pt x="627888" y="310896"/>
                </a:cubicBezTo>
                <a:cubicBezTo>
                  <a:pt x="463296" y="372872"/>
                  <a:pt x="231648" y="372364"/>
                  <a:pt x="0" y="371856"/>
                </a:cubicBezTo>
              </a:path>
            </a:pathLst>
          </a:cu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531FD9-7E12-3C09-AEAE-4631D6D1AADE}"/>
              </a:ext>
            </a:extLst>
          </p:cNvPr>
          <p:cNvSpPr/>
          <p:nvPr/>
        </p:nvSpPr>
        <p:spPr>
          <a:xfrm>
            <a:off x="7422914" y="3196081"/>
            <a:ext cx="271462" cy="281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74D69E-DFB9-0779-C31C-59B2074E0804}"/>
              </a:ext>
            </a:extLst>
          </p:cNvPr>
          <p:cNvSpPr/>
          <p:nvPr/>
        </p:nvSpPr>
        <p:spPr>
          <a:xfrm>
            <a:off x="4937157" y="3525611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Native Plant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44330B-7BFB-9DD2-1135-414142C63F10}"/>
              </a:ext>
            </a:extLst>
          </p:cNvPr>
          <p:cNvSpPr/>
          <p:nvPr/>
        </p:nvSpPr>
        <p:spPr>
          <a:xfrm>
            <a:off x="1012280" y="3528234"/>
            <a:ext cx="1902372" cy="67529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Invasive Plant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CC25DE-1820-C91F-1EA3-5402EBDAF4E2}"/>
              </a:ext>
            </a:extLst>
          </p:cNvPr>
          <p:cNvSpPr/>
          <p:nvPr/>
        </p:nvSpPr>
        <p:spPr>
          <a:xfrm>
            <a:off x="8568127" y="3525834"/>
            <a:ext cx="1902372" cy="675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Herbivore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347F4B-F3AC-CAD1-DC81-F5CB085EFB4C}"/>
              </a:ext>
            </a:extLst>
          </p:cNvPr>
          <p:cNvCxnSpPr>
            <a:cxnSpLocks/>
          </p:cNvCxnSpPr>
          <p:nvPr/>
        </p:nvCxnSpPr>
        <p:spPr>
          <a:xfrm flipH="1">
            <a:off x="7120647" y="2603953"/>
            <a:ext cx="1154349" cy="0"/>
          </a:xfrm>
          <a:prstGeom prst="straightConnector1">
            <a:avLst/>
          </a:prstGeom>
          <a:ln w="1270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Medicago polymorpha">
            <a:extLst>
              <a:ext uri="{FF2B5EF4-FFF2-40B4-BE49-F238E27FC236}">
                <a16:creationId xmlns:a16="http://schemas.microsoft.com/office/drawing/2014/main" id="{D933C685-4317-62C5-43DB-B48C98F7EE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1" t="13362" r="16411" b="35440"/>
          <a:stretch/>
        </p:blipFill>
        <p:spPr bwMode="auto">
          <a:xfrm>
            <a:off x="1012280" y="2345853"/>
            <a:ext cx="1902068" cy="108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60EF6E39-72CE-E2FC-429A-5EFB7A48F4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1" b="20429"/>
          <a:stretch/>
        </p:blipFill>
        <p:spPr bwMode="auto">
          <a:xfrm>
            <a:off x="8568127" y="2376046"/>
            <a:ext cx="1909588" cy="105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AD2FE2D-8BE3-35AD-CCD7-C881DD65A530}"/>
              </a:ext>
            </a:extLst>
          </p:cNvPr>
          <p:cNvSpPr txBox="1"/>
          <p:nvPr/>
        </p:nvSpPr>
        <p:spPr>
          <a:xfrm>
            <a:off x="6773491" y="2161187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Herbivory</a:t>
            </a:r>
          </a:p>
        </p:txBody>
      </p:sp>
      <p:pic>
        <p:nvPicPr>
          <p:cNvPr id="100" name="Picture 8">
            <a:extLst>
              <a:ext uri="{FF2B5EF4-FFF2-40B4-BE49-F238E27FC236}">
                <a16:creationId xmlns:a16="http://schemas.microsoft.com/office/drawing/2014/main" id="{4B3762F3-CB7F-1283-E172-BE642D309D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4"/>
          <a:stretch/>
        </p:blipFill>
        <p:spPr bwMode="auto">
          <a:xfrm>
            <a:off x="4953236" y="2352927"/>
            <a:ext cx="1885950" cy="107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Title 1">
            <a:extLst>
              <a:ext uri="{FF2B5EF4-FFF2-40B4-BE49-F238E27FC236}">
                <a16:creationId xmlns:a16="http://schemas.microsoft.com/office/drawing/2014/main" id="{E7C86EBA-342A-555D-C450-34EA5A7FEE9E}"/>
              </a:ext>
            </a:extLst>
          </p:cNvPr>
          <p:cNvSpPr txBox="1">
            <a:spLocks/>
          </p:cNvSpPr>
          <p:nvPr/>
        </p:nvSpPr>
        <p:spPr>
          <a:xfrm>
            <a:off x="0" y="3639"/>
            <a:ext cx="1219200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Evolution-mediated indirect effects on ecology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94EACBB-C25B-61CF-7346-2A537FA8765E}"/>
              </a:ext>
            </a:extLst>
          </p:cNvPr>
          <p:cNvCxnSpPr>
            <a:cxnSpLocks/>
          </p:cNvCxnSpPr>
          <p:nvPr/>
        </p:nvCxnSpPr>
        <p:spPr>
          <a:xfrm>
            <a:off x="3198751" y="2859867"/>
            <a:ext cx="1446773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6256FE3-14C0-726B-07DF-AB2149058874}"/>
              </a:ext>
            </a:extLst>
          </p:cNvPr>
          <p:cNvSpPr txBox="1"/>
          <p:nvPr/>
        </p:nvSpPr>
        <p:spPr>
          <a:xfrm>
            <a:off x="3009565" y="2888086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Competition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255A7F3-1BC2-55D0-AE1E-BCD9450A0AF8}"/>
              </a:ext>
            </a:extLst>
          </p:cNvPr>
          <p:cNvSpPr txBox="1"/>
          <p:nvPr/>
        </p:nvSpPr>
        <p:spPr>
          <a:xfrm>
            <a:off x="10229548" y="6235759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Lau, 2012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DCF44FC-4344-2A66-74E0-1B550D062726}"/>
              </a:ext>
            </a:extLst>
          </p:cNvPr>
          <p:cNvCxnSpPr>
            <a:cxnSpLocks/>
          </p:cNvCxnSpPr>
          <p:nvPr/>
        </p:nvCxnSpPr>
        <p:spPr>
          <a:xfrm flipH="1">
            <a:off x="7577052" y="2746025"/>
            <a:ext cx="295223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4AC7409-D715-9D0D-CE2E-97D31738097E}"/>
              </a:ext>
            </a:extLst>
          </p:cNvPr>
          <p:cNvSpPr txBox="1"/>
          <p:nvPr/>
        </p:nvSpPr>
        <p:spPr>
          <a:xfrm>
            <a:off x="6646886" y="3169528"/>
            <a:ext cx="186033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Resistance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0433F88A-4925-D5F9-9A37-F3D3B45B3B7C}"/>
              </a:ext>
            </a:extLst>
          </p:cNvPr>
          <p:cNvSpPr/>
          <p:nvPr/>
        </p:nvSpPr>
        <p:spPr>
          <a:xfrm rot="10591980">
            <a:off x="3910129" y="2669903"/>
            <a:ext cx="1465634" cy="1181261"/>
          </a:xfrm>
          <a:prstGeom prst="arc">
            <a:avLst>
              <a:gd name="adj1" fmla="val 16327581"/>
              <a:gd name="adj2" fmla="val 394127"/>
            </a:avLst>
          </a:prstGeom>
          <a:ln w="38100">
            <a:prstDash val="sysDash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4CDA57-6E42-B9FA-583A-BF4A3751B9D6}"/>
              </a:ext>
            </a:extLst>
          </p:cNvPr>
          <p:cNvSpPr/>
          <p:nvPr/>
        </p:nvSpPr>
        <p:spPr>
          <a:xfrm>
            <a:off x="3911590" y="3486673"/>
            <a:ext cx="426945" cy="224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1E652-3963-7336-C887-80AAF3494478}"/>
              </a:ext>
            </a:extLst>
          </p:cNvPr>
          <p:cNvSpPr txBox="1"/>
          <p:nvPr/>
        </p:nvSpPr>
        <p:spPr>
          <a:xfrm>
            <a:off x="3194896" y="3389480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1"/>
                </a:solidFill>
              </a:rPr>
              <a:t>evolution</a:t>
            </a:r>
          </a:p>
        </p:txBody>
      </p:sp>
    </p:spTree>
    <p:extLst>
      <p:ext uri="{BB962C8B-B14F-4D97-AF65-F5344CB8AC3E}">
        <p14:creationId xmlns:p14="http://schemas.microsoft.com/office/powerpoint/2010/main" val="599323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BF93C-1CFB-C327-302B-F33AA2B28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932842-E7B2-9E24-4DD3-EBBA5A0A5EEC}"/>
              </a:ext>
            </a:extLst>
          </p:cNvPr>
          <p:cNvSpPr txBox="1"/>
          <p:nvPr/>
        </p:nvSpPr>
        <p:spPr>
          <a:xfrm>
            <a:off x="1135299" y="722591"/>
            <a:ext cx="909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 Do populations of </a:t>
            </a:r>
            <a:r>
              <a:rPr lang="en-US" sz="2400" b="1" i="1" dirty="0"/>
              <a:t>H. rosa</a:t>
            </a:r>
            <a:r>
              <a:rPr lang="en-US" sz="2400" b="1" dirty="0"/>
              <a:t> evolve in response to temperature?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C91548-80EA-778F-01FC-F3A56B515653}"/>
              </a:ext>
            </a:extLst>
          </p:cNvPr>
          <p:cNvSpPr txBox="1"/>
          <p:nvPr/>
        </p:nvSpPr>
        <p:spPr>
          <a:xfrm>
            <a:off x="1135299" y="2109906"/>
            <a:ext cx="9989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 startAt="3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Are there evolution-mediated effects of temperature on competition    </a:t>
            </a:r>
          </a:p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       between </a:t>
            </a:r>
            <a:r>
              <a:rPr lang="en-US" sz="2400" i="1" dirty="0">
                <a:solidFill>
                  <a:schemeClr val="bg2">
                    <a:lumMod val="75000"/>
                  </a:schemeClr>
                </a:solidFill>
              </a:rPr>
              <a:t>H. rosa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 and </a:t>
            </a:r>
            <a:r>
              <a:rPr lang="en-US" sz="2400" i="1" dirty="0">
                <a:solidFill>
                  <a:schemeClr val="bg2">
                    <a:lumMod val="75000"/>
                  </a:schemeClr>
                </a:solidFill>
              </a:rPr>
              <a:t>Tetrahymena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 sp.?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401AE7-94A1-1002-6A75-75C176A98829}"/>
              </a:ext>
            </a:extLst>
          </p:cNvPr>
          <p:cNvSpPr txBox="1"/>
          <p:nvPr/>
        </p:nvSpPr>
        <p:spPr>
          <a:xfrm>
            <a:off x="1135299" y="1431697"/>
            <a:ext cx="10290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2.   Are populations of </a:t>
            </a:r>
            <a:r>
              <a:rPr lang="en-US" sz="2400" i="1" dirty="0">
                <a:solidFill>
                  <a:schemeClr val="bg2">
                    <a:lumMod val="75000"/>
                  </a:schemeClr>
                </a:solidFill>
              </a:rPr>
              <a:t>H. rosa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 affected by competition with </a:t>
            </a:r>
            <a:r>
              <a:rPr lang="en-US" sz="2400" i="1" dirty="0">
                <a:solidFill>
                  <a:schemeClr val="bg2">
                    <a:lumMod val="75000"/>
                  </a:schemeClr>
                </a:solidFill>
              </a:rPr>
              <a:t>Tetrahymena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 sp.?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7243D1C0-E9B7-CBE8-E8D6-5411C45D163C}"/>
              </a:ext>
            </a:extLst>
          </p:cNvPr>
          <p:cNvSpPr/>
          <p:nvPr/>
        </p:nvSpPr>
        <p:spPr>
          <a:xfrm rot="10591980">
            <a:off x="3824404" y="3898628"/>
            <a:ext cx="1465634" cy="1181261"/>
          </a:xfrm>
          <a:prstGeom prst="arc">
            <a:avLst>
              <a:gd name="adj1" fmla="val 11428173"/>
              <a:gd name="adj2" fmla="val 394127"/>
            </a:avLst>
          </a:prstGeom>
          <a:ln w="38100">
            <a:prstDash val="sysDash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BC5288-CF7A-CCB4-9D4D-051471527D05}"/>
              </a:ext>
            </a:extLst>
          </p:cNvPr>
          <p:cNvSpPr/>
          <p:nvPr/>
        </p:nvSpPr>
        <p:spPr>
          <a:xfrm>
            <a:off x="3825865" y="4715398"/>
            <a:ext cx="426945" cy="224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27D3B1-D74B-C6CF-8F90-65A378B44F44}"/>
              </a:ext>
            </a:extLst>
          </p:cNvPr>
          <p:cNvSpPr/>
          <p:nvPr/>
        </p:nvSpPr>
        <p:spPr>
          <a:xfrm>
            <a:off x="4794085" y="3779166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Rotifers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30E173-EEBA-2FEE-3337-5DDE2C74D77A}"/>
              </a:ext>
            </a:extLst>
          </p:cNvPr>
          <p:cNvSpPr/>
          <p:nvPr/>
        </p:nvSpPr>
        <p:spPr>
          <a:xfrm>
            <a:off x="926555" y="4756959"/>
            <a:ext cx="1902372" cy="67529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Climate Change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CA1CC8-388D-6132-6F35-58DFFD97C9CC}"/>
              </a:ext>
            </a:extLst>
          </p:cNvPr>
          <p:cNvSpPr/>
          <p:nvPr/>
        </p:nvSpPr>
        <p:spPr>
          <a:xfrm>
            <a:off x="8504220" y="3779166"/>
            <a:ext cx="1902372" cy="67529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Protist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095E15-DA6F-E6CA-D13B-2F384AB52CE5}"/>
              </a:ext>
            </a:extLst>
          </p:cNvPr>
          <p:cNvCxnSpPr>
            <a:cxnSpLocks/>
          </p:cNvCxnSpPr>
          <p:nvPr/>
        </p:nvCxnSpPr>
        <p:spPr>
          <a:xfrm>
            <a:off x="3113026" y="4088592"/>
            <a:ext cx="144677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3D2947B-40C8-F5ED-33F9-C7EAE6462A9A}"/>
              </a:ext>
            </a:extLst>
          </p:cNvPr>
          <p:cNvSpPr txBox="1"/>
          <p:nvPr/>
        </p:nvSpPr>
        <p:spPr>
          <a:xfrm>
            <a:off x="2923840" y="4116811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Higher Temp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8320FC-A746-59BF-0417-ECC55A1AA85A}"/>
              </a:ext>
            </a:extLst>
          </p:cNvPr>
          <p:cNvSpPr txBox="1"/>
          <p:nvPr/>
        </p:nvSpPr>
        <p:spPr>
          <a:xfrm>
            <a:off x="3109171" y="4618205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accent1"/>
                </a:solidFill>
              </a:rPr>
              <a:t>evolution</a:t>
            </a:r>
          </a:p>
        </p:txBody>
      </p:sp>
      <p:pic>
        <p:nvPicPr>
          <p:cNvPr id="14" name="Picture 2" descr="Free Vectors | rising temperature icon">
            <a:extLst>
              <a:ext uri="{FF2B5EF4-FFF2-40B4-BE49-F238E27FC236}">
                <a16:creationId xmlns:a16="http://schemas.microsoft.com/office/drawing/2014/main" id="{CADF6D6C-E8A8-5E54-62AC-33DC9B45D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38" y="3361510"/>
            <a:ext cx="1822943" cy="136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1B2D6B-F8CC-F456-66F0-B9B4937CB357}"/>
              </a:ext>
            </a:extLst>
          </p:cNvPr>
          <p:cNvCxnSpPr>
            <a:cxnSpLocks/>
          </p:cNvCxnSpPr>
          <p:nvPr/>
        </p:nvCxnSpPr>
        <p:spPr>
          <a:xfrm>
            <a:off x="6876952" y="4104054"/>
            <a:ext cx="1446773" cy="0"/>
          </a:xfrm>
          <a:prstGeom prst="straightConnector1">
            <a:avLst/>
          </a:prstGeom>
          <a:ln w="38100">
            <a:solidFill>
              <a:srgbClr val="BEBEBE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6165BD2-75D5-4081-7962-A15FB5393C43}"/>
              </a:ext>
            </a:extLst>
          </p:cNvPr>
          <p:cNvSpPr txBox="1"/>
          <p:nvPr/>
        </p:nvSpPr>
        <p:spPr>
          <a:xfrm>
            <a:off x="6687766" y="4132273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Competition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8830EAA-7630-41CD-7580-C5CA7F70E683}"/>
              </a:ext>
            </a:extLst>
          </p:cNvPr>
          <p:cNvSpPr/>
          <p:nvPr/>
        </p:nvSpPr>
        <p:spPr>
          <a:xfrm rot="20074593">
            <a:off x="4676197" y="4785772"/>
            <a:ext cx="1465634" cy="1181261"/>
          </a:xfrm>
          <a:prstGeom prst="arc">
            <a:avLst>
              <a:gd name="adj1" fmla="val 15929155"/>
              <a:gd name="adj2" fmla="val 19234274"/>
            </a:avLst>
          </a:prstGeom>
          <a:ln w="38100">
            <a:solidFill>
              <a:srgbClr val="BEBEBE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6DF458AF-1E6A-5925-1295-0D4BECB5CA5A}"/>
              </a:ext>
            </a:extLst>
          </p:cNvPr>
          <p:cNvSpPr/>
          <p:nvPr/>
        </p:nvSpPr>
        <p:spPr>
          <a:xfrm rot="10354731">
            <a:off x="5316400" y="3667683"/>
            <a:ext cx="2122223" cy="1181261"/>
          </a:xfrm>
          <a:prstGeom prst="arc">
            <a:avLst>
              <a:gd name="adj1" fmla="val 12305525"/>
              <a:gd name="adj2" fmla="val 19797538"/>
            </a:avLst>
          </a:prstGeom>
          <a:ln w="38100">
            <a:solidFill>
              <a:schemeClr val="bg2">
                <a:lumMod val="90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4AD04A-6B61-956D-11ED-E4AC31B4BEEF}"/>
              </a:ext>
            </a:extLst>
          </p:cNvPr>
          <p:cNvSpPr txBox="1"/>
          <p:nvPr/>
        </p:nvSpPr>
        <p:spPr>
          <a:xfrm>
            <a:off x="5424418" y="4827498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Indirect effect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16C0BB-1AE9-7F4A-96AF-5F721171C378}"/>
              </a:ext>
            </a:extLst>
          </p:cNvPr>
          <p:cNvSpPr txBox="1"/>
          <p:nvPr/>
        </p:nvSpPr>
        <p:spPr>
          <a:xfrm>
            <a:off x="3427999" y="4962799"/>
            <a:ext cx="7232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1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571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6C9B9-4660-E903-11DE-C23E7806D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4F7CCE-9865-DFE0-EA84-3A9C4A22041E}"/>
              </a:ext>
            </a:extLst>
          </p:cNvPr>
          <p:cNvSpPr txBox="1"/>
          <p:nvPr/>
        </p:nvSpPr>
        <p:spPr>
          <a:xfrm>
            <a:off x="1135299" y="722591"/>
            <a:ext cx="8594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BEBEBE"/>
                </a:solidFill>
              </a:rPr>
              <a:t> Do populations of </a:t>
            </a:r>
            <a:r>
              <a:rPr lang="en-US" sz="2400" i="1" dirty="0">
                <a:solidFill>
                  <a:srgbClr val="BEBEBE"/>
                </a:solidFill>
              </a:rPr>
              <a:t>H. rosa</a:t>
            </a:r>
            <a:r>
              <a:rPr lang="en-US" sz="2400" dirty="0">
                <a:solidFill>
                  <a:srgbClr val="BEBEBE"/>
                </a:solidFill>
              </a:rPr>
              <a:t> evolve in response to temperature?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DA408E-77A5-554F-C4D3-D30ADF7C99AB}"/>
              </a:ext>
            </a:extLst>
          </p:cNvPr>
          <p:cNvSpPr txBox="1"/>
          <p:nvPr/>
        </p:nvSpPr>
        <p:spPr>
          <a:xfrm>
            <a:off x="1135299" y="2109906"/>
            <a:ext cx="9989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 startAt="3"/>
            </a:pPr>
            <a:r>
              <a:rPr lang="en-US" sz="2400" dirty="0">
                <a:solidFill>
                  <a:srgbClr val="BEBEBE"/>
                </a:solidFill>
              </a:rPr>
              <a:t>Are there evolution-mediated effects of temperature on competition    </a:t>
            </a:r>
          </a:p>
          <a:p>
            <a:r>
              <a:rPr lang="en-US" sz="2400" dirty="0">
                <a:solidFill>
                  <a:srgbClr val="BEBEBE"/>
                </a:solidFill>
              </a:rPr>
              <a:t>       between </a:t>
            </a:r>
            <a:r>
              <a:rPr lang="en-US" sz="2400" i="1" dirty="0">
                <a:solidFill>
                  <a:srgbClr val="BEBEBE"/>
                </a:solidFill>
              </a:rPr>
              <a:t>H. rosa</a:t>
            </a:r>
            <a:r>
              <a:rPr lang="en-US" sz="2400" dirty="0">
                <a:solidFill>
                  <a:srgbClr val="BEBEBE"/>
                </a:solidFill>
              </a:rPr>
              <a:t> and </a:t>
            </a:r>
            <a:r>
              <a:rPr lang="en-US" sz="2400" i="1" dirty="0">
                <a:solidFill>
                  <a:srgbClr val="BEBEBE"/>
                </a:solidFill>
              </a:rPr>
              <a:t>Tetrahymena</a:t>
            </a:r>
            <a:r>
              <a:rPr lang="en-US" sz="2400" dirty="0">
                <a:solidFill>
                  <a:srgbClr val="BEBEBE"/>
                </a:solidFill>
              </a:rPr>
              <a:t> sp.?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E717E5-26EC-5995-006A-CE1BDC51C53B}"/>
              </a:ext>
            </a:extLst>
          </p:cNvPr>
          <p:cNvSpPr txBox="1"/>
          <p:nvPr/>
        </p:nvSpPr>
        <p:spPr>
          <a:xfrm>
            <a:off x="1135299" y="1431697"/>
            <a:ext cx="10834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2.   Are populations of </a:t>
            </a:r>
            <a:r>
              <a:rPr lang="en-US" sz="2400" b="1" i="1" dirty="0"/>
              <a:t>H. rosa</a:t>
            </a:r>
            <a:r>
              <a:rPr lang="en-US" sz="2400" b="1" dirty="0"/>
              <a:t> affected by competition with </a:t>
            </a:r>
            <a:r>
              <a:rPr lang="en-US" sz="2400" b="1" i="1" dirty="0"/>
              <a:t>Tetrahymena</a:t>
            </a:r>
            <a:r>
              <a:rPr lang="en-US" sz="2400" b="1" dirty="0"/>
              <a:t> sp.?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EDE605D0-5B7A-9B1E-AA92-31DC486C209E}"/>
              </a:ext>
            </a:extLst>
          </p:cNvPr>
          <p:cNvSpPr/>
          <p:nvPr/>
        </p:nvSpPr>
        <p:spPr>
          <a:xfrm rot="10591980">
            <a:off x="3824404" y="3898628"/>
            <a:ext cx="1465634" cy="1181261"/>
          </a:xfrm>
          <a:prstGeom prst="arc">
            <a:avLst>
              <a:gd name="adj1" fmla="val 11428173"/>
              <a:gd name="adj2" fmla="val 394127"/>
            </a:avLst>
          </a:prstGeom>
          <a:ln w="38100">
            <a:solidFill>
              <a:srgbClr val="BEBEBE"/>
            </a:solidFill>
            <a:prstDash val="sysDash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2FADDE-6818-BE8E-0129-FECDA9069596}"/>
              </a:ext>
            </a:extLst>
          </p:cNvPr>
          <p:cNvSpPr/>
          <p:nvPr/>
        </p:nvSpPr>
        <p:spPr>
          <a:xfrm>
            <a:off x="3825865" y="4715398"/>
            <a:ext cx="426945" cy="224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B7923C-76DA-1A3E-9586-38A0E18D4AF6}"/>
              </a:ext>
            </a:extLst>
          </p:cNvPr>
          <p:cNvSpPr/>
          <p:nvPr/>
        </p:nvSpPr>
        <p:spPr>
          <a:xfrm>
            <a:off x="4794085" y="3779166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Rotifers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9BCDFC-413A-7DC8-B258-41DD91EA7A5C}"/>
              </a:ext>
            </a:extLst>
          </p:cNvPr>
          <p:cNvSpPr/>
          <p:nvPr/>
        </p:nvSpPr>
        <p:spPr>
          <a:xfrm>
            <a:off x="926555" y="4756959"/>
            <a:ext cx="1902372" cy="67529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Climate Change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C27B97-2CF5-A0C0-9914-74984E7AFCE4}"/>
              </a:ext>
            </a:extLst>
          </p:cNvPr>
          <p:cNvSpPr/>
          <p:nvPr/>
        </p:nvSpPr>
        <p:spPr>
          <a:xfrm>
            <a:off x="8504220" y="3779166"/>
            <a:ext cx="1902372" cy="675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Protist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E1222CE-81B1-AF22-629B-8BAF215742D7}"/>
              </a:ext>
            </a:extLst>
          </p:cNvPr>
          <p:cNvCxnSpPr>
            <a:cxnSpLocks/>
          </p:cNvCxnSpPr>
          <p:nvPr/>
        </p:nvCxnSpPr>
        <p:spPr>
          <a:xfrm>
            <a:off x="3113026" y="4088592"/>
            <a:ext cx="144677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92B9AF3-1506-0047-9FDA-FB6B7D202339}"/>
              </a:ext>
            </a:extLst>
          </p:cNvPr>
          <p:cNvSpPr txBox="1"/>
          <p:nvPr/>
        </p:nvSpPr>
        <p:spPr>
          <a:xfrm>
            <a:off x="2923840" y="4116811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Higher Temp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8A39CA-D219-55C1-7D21-FD73240910E7}"/>
              </a:ext>
            </a:extLst>
          </p:cNvPr>
          <p:cNvSpPr txBox="1"/>
          <p:nvPr/>
        </p:nvSpPr>
        <p:spPr>
          <a:xfrm>
            <a:off x="3109171" y="4618205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BEBEBE"/>
                </a:solidFill>
              </a:rPr>
              <a:t>evolution</a:t>
            </a:r>
          </a:p>
        </p:txBody>
      </p:sp>
      <p:pic>
        <p:nvPicPr>
          <p:cNvPr id="14" name="Picture 2" descr="Free Vectors | rising temperature icon">
            <a:extLst>
              <a:ext uri="{FF2B5EF4-FFF2-40B4-BE49-F238E27FC236}">
                <a16:creationId xmlns:a16="http://schemas.microsoft.com/office/drawing/2014/main" id="{7FA9D5C9-26DD-D424-E7EA-84B1ED0C1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38" y="3361510"/>
            <a:ext cx="1822943" cy="136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FED035-3165-E240-AFD3-04010A3C8997}"/>
              </a:ext>
            </a:extLst>
          </p:cNvPr>
          <p:cNvCxnSpPr>
            <a:cxnSpLocks/>
          </p:cNvCxnSpPr>
          <p:nvPr/>
        </p:nvCxnSpPr>
        <p:spPr>
          <a:xfrm>
            <a:off x="6876952" y="4104054"/>
            <a:ext cx="1446773" cy="0"/>
          </a:xfrm>
          <a:prstGeom prst="straightConnector1">
            <a:avLst/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5B56D66-D415-2895-0F7F-C095A593229D}"/>
              </a:ext>
            </a:extLst>
          </p:cNvPr>
          <p:cNvSpPr txBox="1"/>
          <p:nvPr/>
        </p:nvSpPr>
        <p:spPr>
          <a:xfrm>
            <a:off x="6687766" y="4132273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</a:rPr>
              <a:t>Competition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2FA66A40-8B8D-EE4D-897C-E62AA8A2B52F}"/>
              </a:ext>
            </a:extLst>
          </p:cNvPr>
          <p:cNvSpPr/>
          <p:nvPr/>
        </p:nvSpPr>
        <p:spPr>
          <a:xfrm rot="20074593">
            <a:off x="4676197" y="4785772"/>
            <a:ext cx="1465634" cy="1181261"/>
          </a:xfrm>
          <a:prstGeom prst="arc">
            <a:avLst>
              <a:gd name="adj1" fmla="val 15929155"/>
              <a:gd name="adj2" fmla="val 19234274"/>
            </a:avLst>
          </a:prstGeom>
          <a:ln w="38100">
            <a:solidFill>
              <a:srgbClr val="BEBEBE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0F28CE8-4877-ECE3-DA1E-74956123BF3F}"/>
              </a:ext>
            </a:extLst>
          </p:cNvPr>
          <p:cNvSpPr/>
          <p:nvPr/>
        </p:nvSpPr>
        <p:spPr>
          <a:xfrm rot="10354731">
            <a:off x="5316400" y="3667683"/>
            <a:ext cx="2122223" cy="1181261"/>
          </a:xfrm>
          <a:prstGeom prst="arc">
            <a:avLst>
              <a:gd name="adj1" fmla="val 12305525"/>
              <a:gd name="adj2" fmla="val 19797538"/>
            </a:avLst>
          </a:prstGeom>
          <a:ln w="38100">
            <a:solidFill>
              <a:srgbClr val="BEBEBE"/>
            </a:solidFill>
            <a:prstDash val="sysDot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C34B3D-6F35-61DC-9F72-4B84882B3AA9}"/>
              </a:ext>
            </a:extLst>
          </p:cNvPr>
          <p:cNvSpPr txBox="1"/>
          <p:nvPr/>
        </p:nvSpPr>
        <p:spPr>
          <a:xfrm>
            <a:off x="5424418" y="4827498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BEBEBE"/>
                </a:solidFill>
              </a:rPr>
              <a:t>Indirect effect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D9C9DE-F3DB-E888-7F41-622D4CB8C6AE}"/>
              </a:ext>
            </a:extLst>
          </p:cNvPr>
          <p:cNvSpPr txBox="1"/>
          <p:nvPr/>
        </p:nvSpPr>
        <p:spPr>
          <a:xfrm>
            <a:off x="7366099" y="3294010"/>
            <a:ext cx="7232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2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9200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74469-F270-274C-FE81-EBF219808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B490C3-0F39-67D7-A011-A53DB247B9D0}"/>
              </a:ext>
            </a:extLst>
          </p:cNvPr>
          <p:cNvSpPr txBox="1"/>
          <p:nvPr/>
        </p:nvSpPr>
        <p:spPr>
          <a:xfrm>
            <a:off x="1135299" y="722591"/>
            <a:ext cx="8594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BEBEBE"/>
                </a:solidFill>
              </a:rPr>
              <a:t> Do populations of </a:t>
            </a:r>
            <a:r>
              <a:rPr lang="en-US" sz="2400" i="1" dirty="0">
                <a:solidFill>
                  <a:srgbClr val="BEBEBE"/>
                </a:solidFill>
              </a:rPr>
              <a:t>H. rosa</a:t>
            </a:r>
            <a:r>
              <a:rPr lang="en-US" sz="2400" dirty="0">
                <a:solidFill>
                  <a:srgbClr val="BEBEBE"/>
                </a:solidFill>
              </a:rPr>
              <a:t> evolve in response to temperature?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D4D1F9-EBFF-5A05-618F-BED650C4AA5B}"/>
              </a:ext>
            </a:extLst>
          </p:cNvPr>
          <p:cNvSpPr txBox="1"/>
          <p:nvPr/>
        </p:nvSpPr>
        <p:spPr>
          <a:xfrm>
            <a:off x="1135299" y="2109906"/>
            <a:ext cx="9989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 startAt="3"/>
            </a:pPr>
            <a:r>
              <a:rPr lang="en-US" sz="2400" b="1" dirty="0"/>
              <a:t>Are there evolution-mediated indirect effects of temperature on competition between </a:t>
            </a:r>
            <a:r>
              <a:rPr lang="en-US" sz="2400" b="1" i="1" dirty="0"/>
              <a:t>H. rosa</a:t>
            </a:r>
            <a:r>
              <a:rPr lang="en-US" sz="2400" b="1" dirty="0"/>
              <a:t> and </a:t>
            </a:r>
            <a:r>
              <a:rPr lang="en-US" sz="2400" b="1" i="1" dirty="0"/>
              <a:t>Tetrahymena</a:t>
            </a:r>
            <a:r>
              <a:rPr lang="en-US" sz="2400" b="1" dirty="0"/>
              <a:t> sp.?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49C864-68B6-9005-5148-AF53E87CDCB0}"/>
              </a:ext>
            </a:extLst>
          </p:cNvPr>
          <p:cNvSpPr txBox="1"/>
          <p:nvPr/>
        </p:nvSpPr>
        <p:spPr>
          <a:xfrm>
            <a:off x="1135299" y="1431697"/>
            <a:ext cx="10290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EBEBE"/>
                </a:solidFill>
              </a:rPr>
              <a:t>2.   Are populations of </a:t>
            </a:r>
            <a:r>
              <a:rPr lang="en-US" sz="2400" i="1" dirty="0">
                <a:solidFill>
                  <a:srgbClr val="BEBEBE"/>
                </a:solidFill>
              </a:rPr>
              <a:t>H. rosa</a:t>
            </a:r>
            <a:r>
              <a:rPr lang="en-US" sz="2400" dirty="0">
                <a:solidFill>
                  <a:srgbClr val="BEBEBE"/>
                </a:solidFill>
              </a:rPr>
              <a:t> affected by competition with </a:t>
            </a:r>
            <a:r>
              <a:rPr lang="en-US" sz="2400" i="1" dirty="0">
                <a:solidFill>
                  <a:srgbClr val="BEBEBE"/>
                </a:solidFill>
              </a:rPr>
              <a:t>Tetrahymena</a:t>
            </a:r>
            <a:r>
              <a:rPr lang="en-US" sz="2400" dirty="0">
                <a:solidFill>
                  <a:srgbClr val="BEBEBE"/>
                </a:solidFill>
              </a:rPr>
              <a:t> sp.?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D5574688-60F2-5B35-0C52-2AF39ED364B9}"/>
              </a:ext>
            </a:extLst>
          </p:cNvPr>
          <p:cNvSpPr/>
          <p:nvPr/>
        </p:nvSpPr>
        <p:spPr>
          <a:xfrm rot="10591980">
            <a:off x="3824404" y="3898628"/>
            <a:ext cx="1465634" cy="1181261"/>
          </a:xfrm>
          <a:prstGeom prst="arc">
            <a:avLst>
              <a:gd name="adj1" fmla="val 11428173"/>
              <a:gd name="adj2" fmla="val 394127"/>
            </a:avLst>
          </a:prstGeom>
          <a:ln w="38100">
            <a:prstDash val="sysDash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6695A6-8735-A006-16CA-43B9787C2204}"/>
              </a:ext>
            </a:extLst>
          </p:cNvPr>
          <p:cNvSpPr/>
          <p:nvPr/>
        </p:nvSpPr>
        <p:spPr>
          <a:xfrm>
            <a:off x="3825865" y="4715398"/>
            <a:ext cx="426945" cy="224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B3497F-90E5-7678-1E10-D4BE12D8D13D}"/>
              </a:ext>
            </a:extLst>
          </p:cNvPr>
          <p:cNvSpPr/>
          <p:nvPr/>
        </p:nvSpPr>
        <p:spPr>
          <a:xfrm>
            <a:off x="4794085" y="3779166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Rotifers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BF86BC-8A1E-B853-FFBF-CCE915EDD873}"/>
              </a:ext>
            </a:extLst>
          </p:cNvPr>
          <p:cNvSpPr/>
          <p:nvPr/>
        </p:nvSpPr>
        <p:spPr>
          <a:xfrm>
            <a:off x="926555" y="4756959"/>
            <a:ext cx="1902372" cy="67529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Climate Change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36449E-94B0-5C66-0CAB-2B653E5861EA}"/>
              </a:ext>
            </a:extLst>
          </p:cNvPr>
          <p:cNvSpPr/>
          <p:nvPr/>
        </p:nvSpPr>
        <p:spPr>
          <a:xfrm>
            <a:off x="8504220" y="3779166"/>
            <a:ext cx="1902372" cy="675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Protist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64023F-3ECF-5DD2-7296-230C03523DBF}"/>
              </a:ext>
            </a:extLst>
          </p:cNvPr>
          <p:cNvCxnSpPr>
            <a:cxnSpLocks/>
          </p:cNvCxnSpPr>
          <p:nvPr/>
        </p:nvCxnSpPr>
        <p:spPr>
          <a:xfrm>
            <a:off x="3113026" y="4088592"/>
            <a:ext cx="144677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4BE3A46-5EC5-9225-DAB1-E2DCAF85FB4D}"/>
              </a:ext>
            </a:extLst>
          </p:cNvPr>
          <p:cNvSpPr txBox="1"/>
          <p:nvPr/>
        </p:nvSpPr>
        <p:spPr>
          <a:xfrm>
            <a:off x="2923840" y="4116811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Higher Temp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06A32C-D50A-0759-182B-F04EDD5FF0E4}"/>
              </a:ext>
            </a:extLst>
          </p:cNvPr>
          <p:cNvSpPr txBox="1"/>
          <p:nvPr/>
        </p:nvSpPr>
        <p:spPr>
          <a:xfrm>
            <a:off x="3109171" y="4618205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1"/>
                </a:solidFill>
              </a:rPr>
              <a:t>evolution</a:t>
            </a:r>
          </a:p>
        </p:txBody>
      </p:sp>
      <p:pic>
        <p:nvPicPr>
          <p:cNvPr id="14" name="Picture 2" descr="Free Vectors | rising temperature icon">
            <a:extLst>
              <a:ext uri="{FF2B5EF4-FFF2-40B4-BE49-F238E27FC236}">
                <a16:creationId xmlns:a16="http://schemas.microsoft.com/office/drawing/2014/main" id="{AB0EEC53-CB1B-0E89-4325-E89611E9A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38" y="3361510"/>
            <a:ext cx="1822943" cy="136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BF534C-E5E4-C876-3443-DEDF952B287D}"/>
              </a:ext>
            </a:extLst>
          </p:cNvPr>
          <p:cNvCxnSpPr>
            <a:cxnSpLocks/>
          </p:cNvCxnSpPr>
          <p:nvPr/>
        </p:nvCxnSpPr>
        <p:spPr>
          <a:xfrm>
            <a:off x="6876952" y="4104054"/>
            <a:ext cx="1446773" cy="0"/>
          </a:xfrm>
          <a:prstGeom prst="straightConnector1">
            <a:avLst/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324F48F-4FBF-895F-90CD-B083CF5D6C64}"/>
              </a:ext>
            </a:extLst>
          </p:cNvPr>
          <p:cNvSpPr txBox="1"/>
          <p:nvPr/>
        </p:nvSpPr>
        <p:spPr>
          <a:xfrm>
            <a:off x="6687766" y="4132273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Competition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3A92C677-0D9B-8494-367F-964984150CF0}"/>
              </a:ext>
            </a:extLst>
          </p:cNvPr>
          <p:cNvSpPr/>
          <p:nvPr/>
        </p:nvSpPr>
        <p:spPr>
          <a:xfrm rot="20074593">
            <a:off x="4676197" y="4785772"/>
            <a:ext cx="1465634" cy="1181261"/>
          </a:xfrm>
          <a:prstGeom prst="arc">
            <a:avLst>
              <a:gd name="adj1" fmla="val 15929155"/>
              <a:gd name="adj2" fmla="val 19234274"/>
            </a:avLst>
          </a:prstGeom>
          <a:ln w="38100"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2BCFB879-434B-D18F-041D-F17C6CF0EECA}"/>
              </a:ext>
            </a:extLst>
          </p:cNvPr>
          <p:cNvSpPr/>
          <p:nvPr/>
        </p:nvSpPr>
        <p:spPr>
          <a:xfrm rot="10354731">
            <a:off x="5316400" y="3667683"/>
            <a:ext cx="2122223" cy="1181261"/>
          </a:xfrm>
          <a:prstGeom prst="arc">
            <a:avLst>
              <a:gd name="adj1" fmla="val 12305525"/>
              <a:gd name="adj2" fmla="val 19797538"/>
            </a:avLst>
          </a:prstGeom>
          <a:ln w="38100">
            <a:prstDash val="sysDot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487680-D333-68AB-A45C-F37B61EA9749}"/>
              </a:ext>
            </a:extLst>
          </p:cNvPr>
          <p:cNvSpPr txBox="1"/>
          <p:nvPr/>
        </p:nvSpPr>
        <p:spPr>
          <a:xfrm>
            <a:off x="5424418" y="4827498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Indirect effect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4E0B2C-8A85-347E-E4DD-802901A13427}"/>
              </a:ext>
            </a:extLst>
          </p:cNvPr>
          <p:cNvSpPr txBox="1"/>
          <p:nvPr/>
        </p:nvSpPr>
        <p:spPr>
          <a:xfrm>
            <a:off x="6096000" y="5054962"/>
            <a:ext cx="7232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5"/>
                </a:solidFill>
              </a:rPr>
              <a:t>?</a:t>
            </a:r>
            <a:r>
              <a:rPr lang="en-US" sz="4800" b="1" baseline="-25000" dirty="0">
                <a:solidFill>
                  <a:schemeClr val="accent5"/>
                </a:solidFill>
              </a:rPr>
              <a:t>3</a:t>
            </a:r>
            <a:endParaRPr lang="en-US" sz="3200" b="1" baseline="-25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1814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7A1BF-F5D0-2788-9B81-C34579490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76344-3A34-649E-DEE6-9A397C3D5D16}"/>
              </a:ext>
            </a:extLst>
          </p:cNvPr>
          <p:cNvSpPr txBox="1">
            <a:spLocks/>
          </p:cNvSpPr>
          <p:nvPr/>
        </p:nvSpPr>
        <p:spPr>
          <a:xfrm>
            <a:off x="1659294" y="47832"/>
            <a:ext cx="8873412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Trait measurement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DA43A5-10F4-62D1-39AD-E762F43E8C9F}"/>
              </a:ext>
            </a:extLst>
          </p:cNvPr>
          <p:cNvSpPr txBox="1"/>
          <p:nvPr/>
        </p:nvSpPr>
        <p:spPr>
          <a:xfrm>
            <a:off x="685573" y="1220449"/>
            <a:ext cx="832224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Growth 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Rotifer and protist abundance measured over 21 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Sampling interval increased over time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Total of 16 timepoints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Logistic growth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Consolas" panose="020B0609020204030204" pitchFamily="49" charset="0"/>
              </a:rPr>
              <a:t>growthrates</a:t>
            </a:r>
            <a:r>
              <a:rPr lang="en-US" sz="2000" dirty="0"/>
              <a:t> package (v.0.8.4) in R (v.4.5.1)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Maximum growth rate (</a:t>
            </a:r>
            <a:r>
              <a:rPr lang="en-US" sz="2000" i="1" dirty="0"/>
              <a:t>r</a:t>
            </a:r>
            <a:r>
              <a:rPr lang="en-US" sz="20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Carrying capacity (K)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912BA26-13BE-2099-F8DE-FEBF32A30ADD}"/>
              </a:ext>
            </a:extLst>
          </p:cNvPr>
          <p:cNvGrpSpPr/>
          <p:nvPr/>
        </p:nvGrpSpPr>
        <p:grpSpPr>
          <a:xfrm>
            <a:off x="149743" y="4845351"/>
            <a:ext cx="11892513" cy="1309779"/>
            <a:chOff x="169203" y="3619666"/>
            <a:chExt cx="11892513" cy="130977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83B4D99-ABB1-27CC-77EC-45A6DD433ADE}"/>
                </a:ext>
              </a:extLst>
            </p:cNvPr>
            <p:cNvSpPr txBox="1"/>
            <p:nvPr/>
          </p:nvSpPr>
          <p:spPr>
            <a:xfrm>
              <a:off x="169203" y="4306110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0d</a:t>
              </a: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A4C4358-52CA-DA26-DE1F-90DE77246F21}"/>
                </a:ext>
              </a:extLst>
            </p:cNvPr>
            <p:cNvGrpSpPr/>
            <p:nvPr/>
          </p:nvGrpSpPr>
          <p:grpSpPr>
            <a:xfrm>
              <a:off x="388173" y="3619666"/>
              <a:ext cx="11673543" cy="1309779"/>
              <a:chOff x="388173" y="3619666"/>
              <a:chExt cx="11673543" cy="1309779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AA6C4752-6526-1A18-61A0-0E4D4D92AD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173" y="4156953"/>
                <a:ext cx="11408236" cy="0"/>
              </a:xfrm>
              <a:prstGeom prst="line">
                <a:avLst/>
              </a:prstGeom>
              <a:ln w="76200">
                <a:headEnd type="oval" w="med" len="med"/>
                <a:tailEnd type="oval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9618E4-BB40-5E54-A99D-FD15BC5D4CA2}"/>
                  </a:ext>
                </a:extLst>
              </p:cNvPr>
              <p:cNvSpPr txBox="1"/>
              <p:nvPr/>
            </p:nvSpPr>
            <p:spPr>
              <a:xfrm>
                <a:off x="11500344" y="4306110"/>
                <a:ext cx="561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d22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01E38A3-9FA5-3755-F502-59C3A2734C96}"/>
                  </a:ext>
                </a:extLst>
              </p:cNvPr>
              <p:cNvSpPr/>
              <p:nvPr/>
            </p:nvSpPr>
            <p:spPr>
              <a:xfrm>
                <a:off x="578722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2FC3C38-0799-8BD4-9933-8FAE76D781B1}"/>
                  </a:ext>
                </a:extLst>
              </p:cNvPr>
              <p:cNvSpPr/>
              <p:nvPr/>
            </p:nvSpPr>
            <p:spPr>
              <a:xfrm>
                <a:off x="1045083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A03F6D0-F1CD-CC0B-A174-7457831A3CCB}"/>
                  </a:ext>
                </a:extLst>
              </p:cNvPr>
              <p:cNvSpPr/>
              <p:nvPr/>
            </p:nvSpPr>
            <p:spPr>
              <a:xfrm>
                <a:off x="1351559" y="4046708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549139C-F5CC-93C6-84C3-1B9F6EDC4AC1}"/>
                  </a:ext>
                </a:extLst>
              </p:cNvPr>
              <p:cNvSpPr/>
              <p:nvPr/>
            </p:nvSpPr>
            <p:spPr>
              <a:xfrm>
                <a:off x="1830000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8F9DD9-885B-6E2E-5D63-579DA2091181}"/>
                  </a:ext>
                </a:extLst>
              </p:cNvPr>
              <p:cNvSpPr txBox="1"/>
              <p:nvPr/>
            </p:nvSpPr>
            <p:spPr>
              <a:xfrm>
                <a:off x="461722" y="4590891"/>
                <a:ext cx="40748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6h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611A1B7-FFDA-B651-F0AA-4BF519DF7C8F}"/>
                  </a:ext>
                </a:extLst>
              </p:cNvPr>
              <p:cNvSpPr txBox="1"/>
              <p:nvPr/>
            </p:nvSpPr>
            <p:spPr>
              <a:xfrm>
                <a:off x="880106" y="4590891"/>
                <a:ext cx="5164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18h</a:t>
                </a:r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B00B5A-D2A1-DC96-2D44-48267A9F5731}"/>
                  </a:ext>
                </a:extLst>
              </p:cNvPr>
              <p:cNvSpPr txBox="1"/>
              <p:nvPr/>
            </p:nvSpPr>
            <p:spPr>
              <a:xfrm>
                <a:off x="1265573" y="430611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1d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BAB1415-ADA1-C417-C509-AD490270AFB5}"/>
                  </a:ext>
                </a:extLst>
              </p:cNvPr>
              <p:cNvSpPr/>
              <p:nvPr/>
            </p:nvSpPr>
            <p:spPr>
              <a:xfrm>
                <a:off x="2353090" y="4046705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885A654-B2C2-FE43-38FA-BCECAFA10B51}"/>
                  </a:ext>
                </a:extLst>
              </p:cNvPr>
              <p:cNvSpPr/>
              <p:nvPr/>
            </p:nvSpPr>
            <p:spPr>
              <a:xfrm>
                <a:off x="2876180" y="4040221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396C586-3CE6-8EC2-A56A-42D6C2FE27DC}"/>
                  </a:ext>
                </a:extLst>
              </p:cNvPr>
              <p:cNvSpPr/>
              <p:nvPr/>
            </p:nvSpPr>
            <p:spPr>
              <a:xfrm>
                <a:off x="3399270" y="4033736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2EF152F-8E87-C73C-DE50-B2DDAAC6C364}"/>
                  </a:ext>
                </a:extLst>
              </p:cNvPr>
              <p:cNvSpPr/>
              <p:nvPr/>
            </p:nvSpPr>
            <p:spPr>
              <a:xfrm>
                <a:off x="4482288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6BE5BC3-63ED-A37A-CCAF-55A45774BE73}"/>
                  </a:ext>
                </a:extLst>
              </p:cNvPr>
              <p:cNvSpPr/>
              <p:nvPr/>
            </p:nvSpPr>
            <p:spPr>
              <a:xfrm>
                <a:off x="10995997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1EAF9DB-C1BE-B79E-6205-0EB1355271D8}"/>
                  </a:ext>
                </a:extLst>
              </p:cNvPr>
              <p:cNvSpPr txBox="1"/>
              <p:nvPr/>
            </p:nvSpPr>
            <p:spPr>
              <a:xfrm>
                <a:off x="1645193" y="4306110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1.5d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5A2DC6C-3436-D21B-72F8-C9F98E05D3F1}"/>
                  </a:ext>
                </a:extLst>
              </p:cNvPr>
              <p:cNvSpPr txBox="1"/>
              <p:nvPr/>
            </p:nvSpPr>
            <p:spPr>
              <a:xfrm>
                <a:off x="2244365" y="430611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2d</a:t>
                </a: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12B153B8-2189-B71E-D5D6-023C6AC31736}"/>
                  </a:ext>
                </a:extLst>
              </p:cNvPr>
              <p:cNvCxnSpPr>
                <a:cxnSpLocks/>
                <a:stCxn id="9" idx="4"/>
              </p:cNvCxnSpPr>
              <p:nvPr/>
            </p:nvCxnSpPr>
            <p:spPr>
              <a:xfrm>
                <a:off x="1155328" y="4267192"/>
                <a:ext cx="0" cy="343820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89F1258-5C2A-8971-5CC1-32B156D1F6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041" y="4267192"/>
                <a:ext cx="0" cy="343820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4C14919-8F24-E7BC-C744-F3791E396216}"/>
                  </a:ext>
                </a:extLst>
              </p:cNvPr>
              <p:cNvSpPr txBox="1"/>
              <p:nvPr/>
            </p:nvSpPr>
            <p:spPr>
              <a:xfrm>
                <a:off x="2651908" y="4306110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2.5d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780178A-EBC6-DDA2-4321-196F8250A876}"/>
                  </a:ext>
                </a:extLst>
              </p:cNvPr>
              <p:cNvSpPr txBox="1"/>
              <p:nvPr/>
            </p:nvSpPr>
            <p:spPr>
              <a:xfrm>
                <a:off x="3290799" y="430611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3d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DE8B5F0-AB90-72FE-4E3B-6BAC7F739C64}"/>
                  </a:ext>
                </a:extLst>
              </p:cNvPr>
              <p:cNvCxnSpPr/>
              <p:nvPr/>
            </p:nvCxnSpPr>
            <p:spPr>
              <a:xfrm flipH="1">
                <a:off x="4978719" y="400103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DE7187D-8300-E0D8-BA31-152405A1C060}"/>
                  </a:ext>
                </a:extLst>
              </p:cNvPr>
              <p:cNvSpPr/>
              <p:nvPr/>
            </p:nvSpPr>
            <p:spPr>
              <a:xfrm>
                <a:off x="5752829" y="4027246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293AD1A7-7E53-1AF4-94DA-57247F28CD89}"/>
                  </a:ext>
                </a:extLst>
              </p:cNvPr>
              <p:cNvCxnSpPr/>
              <p:nvPr/>
            </p:nvCxnSpPr>
            <p:spPr>
              <a:xfrm flipH="1">
                <a:off x="5310980" y="400103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BABB805-6354-F69E-E6D7-C2707667E395}"/>
                  </a:ext>
                </a:extLst>
              </p:cNvPr>
              <p:cNvSpPr/>
              <p:nvPr/>
            </p:nvSpPr>
            <p:spPr>
              <a:xfrm rot="7412572">
                <a:off x="5057782" y="4106240"/>
                <a:ext cx="375465" cy="2018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C5D4A06-402D-DC22-50CA-438D3816B75C}"/>
                  </a:ext>
                </a:extLst>
              </p:cNvPr>
              <p:cNvSpPr txBox="1"/>
              <p:nvPr/>
            </p:nvSpPr>
            <p:spPr>
              <a:xfrm>
                <a:off x="4365113" y="4299494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4d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9A0E469-0606-D955-2EAD-AAB98B974DCF}"/>
                  </a:ext>
                </a:extLst>
              </p:cNvPr>
              <p:cNvSpPr txBox="1"/>
              <p:nvPr/>
            </p:nvSpPr>
            <p:spPr>
              <a:xfrm>
                <a:off x="5644104" y="4317385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7d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AEDC2EE-2E3C-3263-FB83-91ADD5C6EECA}"/>
                  </a:ext>
                </a:extLst>
              </p:cNvPr>
              <p:cNvSpPr/>
              <p:nvPr/>
            </p:nvSpPr>
            <p:spPr>
              <a:xfrm>
                <a:off x="7999203" y="4031769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00CE0C7-64C7-797C-7C76-7F7B3B256981}"/>
                  </a:ext>
                </a:extLst>
              </p:cNvPr>
              <p:cNvSpPr txBox="1"/>
              <p:nvPr/>
            </p:nvSpPr>
            <p:spPr>
              <a:xfrm>
                <a:off x="7890478" y="4315423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9d</a:t>
                </a: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48B059EF-7453-57FA-C2D2-AE5A53EBB5C9}"/>
                  </a:ext>
                </a:extLst>
              </p:cNvPr>
              <p:cNvCxnSpPr/>
              <p:nvPr/>
            </p:nvCxnSpPr>
            <p:spPr>
              <a:xfrm flipH="1">
                <a:off x="8506526" y="400103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DB6FB682-9C01-0076-8818-CAC7019282FA}"/>
                  </a:ext>
                </a:extLst>
              </p:cNvPr>
              <p:cNvCxnSpPr/>
              <p:nvPr/>
            </p:nvCxnSpPr>
            <p:spPr>
              <a:xfrm flipH="1">
                <a:off x="8838787" y="400103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A614E48-B2FD-46AE-B9AC-E6C44ECC4E6E}"/>
                  </a:ext>
                </a:extLst>
              </p:cNvPr>
              <p:cNvSpPr/>
              <p:nvPr/>
            </p:nvSpPr>
            <p:spPr>
              <a:xfrm rot="7412572">
                <a:off x="8585589" y="4106240"/>
                <a:ext cx="375465" cy="2018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21D1016-3173-4F6B-E442-FE9354A05B64}"/>
                  </a:ext>
                </a:extLst>
              </p:cNvPr>
              <p:cNvSpPr txBox="1"/>
              <p:nvPr/>
            </p:nvSpPr>
            <p:spPr>
              <a:xfrm>
                <a:off x="10861625" y="4315423"/>
                <a:ext cx="561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21d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3482312-8BD8-769C-6EA5-818E5BCF6608}"/>
                  </a:ext>
                </a:extLst>
              </p:cNvPr>
              <p:cNvSpPr txBox="1"/>
              <p:nvPr/>
            </p:nvSpPr>
            <p:spPr>
              <a:xfrm>
                <a:off x="733119" y="3625587"/>
                <a:ext cx="10649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Every 6 h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35C6F1C-A406-10D8-150E-401A12E199D2}"/>
                  </a:ext>
                </a:extLst>
              </p:cNvPr>
              <p:cNvSpPr txBox="1"/>
              <p:nvPr/>
            </p:nvSpPr>
            <p:spPr>
              <a:xfrm>
                <a:off x="2134520" y="3619666"/>
                <a:ext cx="11876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Every 12 h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907293D-C668-B428-3249-0CAA23B3586E}"/>
                  </a:ext>
                </a:extLst>
              </p:cNvPr>
              <p:cNvSpPr txBox="1"/>
              <p:nvPr/>
            </p:nvSpPr>
            <p:spPr>
              <a:xfrm>
                <a:off x="3586128" y="3622245"/>
                <a:ext cx="10674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Every 1 d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C8C3BF9-D514-8492-79BE-E44A777C1515}"/>
                  </a:ext>
                </a:extLst>
              </p:cNvPr>
              <p:cNvSpPr txBox="1"/>
              <p:nvPr/>
            </p:nvSpPr>
            <p:spPr>
              <a:xfrm>
                <a:off x="6436203" y="3619791"/>
                <a:ext cx="10674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Every 2 d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6820B6A-3B91-EA8D-FC63-BE928472D1AE}"/>
                  </a:ext>
                </a:extLst>
              </p:cNvPr>
              <p:cNvSpPr txBox="1"/>
              <p:nvPr/>
            </p:nvSpPr>
            <p:spPr>
              <a:xfrm>
                <a:off x="9077753" y="4315423"/>
                <a:ext cx="561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13d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CE73817F-ADB4-36FA-E0EE-B111C74FA5E8}"/>
                  </a:ext>
                </a:extLst>
              </p:cNvPr>
              <p:cNvSpPr/>
              <p:nvPr/>
            </p:nvSpPr>
            <p:spPr>
              <a:xfrm>
                <a:off x="9186478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42629B72-DBA9-4FCC-D407-B3424BE979EF}"/>
                  </a:ext>
                </a:extLst>
              </p:cNvPr>
              <p:cNvCxnSpPr/>
              <p:nvPr/>
            </p:nvCxnSpPr>
            <p:spPr>
              <a:xfrm flipH="1">
                <a:off x="10354564" y="399164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7FA2C70F-60E3-9994-C14C-82CE5641718D}"/>
                  </a:ext>
                </a:extLst>
              </p:cNvPr>
              <p:cNvCxnSpPr/>
              <p:nvPr/>
            </p:nvCxnSpPr>
            <p:spPr>
              <a:xfrm flipH="1">
                <a:off x="10686825" y="399164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5B6B620-08A8-440A-191A-DB1F9901960C}"/>
                  </a:ext>
                </a:extLst>
              </p:cNvPr>
              <p:cNvSpPr/>
              <p:nvPr/>
            </p:nvSpPr>
            <p:spPr>
              <a:xfrm rot="7412572">
                <a:off x="10433627" y="4096850"/>
                <a:ext cx="375465" cy="2018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F3066F5-6CA8-6C08-E005-4A7D32679365}"/>
                  </a:ext>
                </a:extLst>
              </p:cNvPr>
              <p:cNvSpPr txBox="1"/>
              <p:nvPr/>
            </p:nvSpPr>
            <p:spPr>
              <a:xfrm>
                <a:off x="9423630" y="3625587"/>
                <a:ext cx="10674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Every 8 d</a:t>
                </a:r>
              </a:p>
            </p:txBody>
          </p:sp>
        </p:grpSp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52730C32-C987-4E70-B960-3486AB984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142" y="1125064"/>
            <a:ext cx="4244340" cy="291516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6E9A715A-456C-68C7-4751-CA69E4BED35E}"/>
              </a:ext>
            </a:extLst>
          </p:cNvPr>
          <p:cNvSpPr txBox="1"/>
          <p:nvPr/>
        </p:nvSpPr>
        <p:spPr>
          <a:xfrm>
            <a:off x="7290570" y="1833719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</a:t>
            </a:r>
            <a:r>
              <a:rPr lang="en-US" dirty="0"/>
              <a:t> = 0.6154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7178D97-AFB8-92DE-0E58-E1605C3A0FB7}"/>
              </a:ext>
            </a:extLst>
          </p:cNvPr>
          <p:cNvSpPr txBox="1"/>
          <p:nvPr/>
        </p:nvSpPr>
        <p:spPr>
          <a:xfrm>
            <a:off x="9575045" y="207977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= 77.1889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13EA17F-9307-13B4-7ADE-206D20E84871}"/>
              </a:ext>
            </a:extLst>
          </p:cNvPr>
          <p:cNvCxnSpPr/>
          <p:nvPr/>
        </p:nvCxnSpPr>
        <p:spPr>
          <a:xfrm>
            <a:off x="7871018" y="2204936"/>
            <a:ext cx="218970" cy="2441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2CA95F3-6D07-4480-B1C5-2D9A30938961}"/>
              </a:ext>
            </a:extLst>
          </p:cNvPr>
          <p:cNvCxnSpPr>
            <a:cxnSpLocks/>
          </p:cNvCxnSpPr>
          <p:nvPr/>
        </p:nvCxnSpPr>
        <p:spPr>
          <a:xfrm flipV="1">
            <a:off x="10145133" y="1774665"/>
            <a:ext cx="0" cy="3189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595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F4B85-F07A-3D5B-4EFE-7973F334B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E5DAA1-6E1F-79F8-5660-B68B1F38F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8" t="15887" r="59741" b="40594"/>
          <a:stretch>
            <a:fillRect/>
          </a:stretch>
        </p:blipFill>
        <p:spPr>
          <a:xfrm>
            <a:off x="7109046" y="1118573"/>
            <a:ext cx="4115943" cy="32050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4CF609-787D-BC8B-DB92-0FCDC41EB470}"/>
              </a:ext>
            </a:extLst>
          </p:cNvPr>
          <p:cNvSpPr txBox="1">
            <a:spLocks/>
          </p:cNvSpPr>
          <p:nvPr/>
        </p:nvSpPr>
        <p:spPr>
          <a:xfrm>
            <a:off x="1659294" y="47832"/>
            <a:ext cx="8873412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Trait measurement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DCC070-D3E6-D134-B73D-74D7EDC26FFF}"/>
              </a:ext>
            </a:extLst>
          </p:cNvPr>
          <p:cNvSpPr txBox="1"/>
          <p:nvPr/>
        </p:nvSpPr>
        <p:spPr>
          <a:xfrm>
            <a:off x="685573" y="1220449"/>
            <a:ext cx="832224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Rotifers imaged at the beginning of the experiment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n &gt; 200 for each evolutionary history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Data to be analyzed!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B1BCF6A-791A-0AEB-AA40-24CA92AFD259}"/>
              </a:ext>
            </a:extLst>
          </p:cNvPr>
          <p:cNvGrpSpPr/>
          <p:nvPr/>
        </p:nvGrpSpPr>
        <p:grpSpPr>
          <a:xfrm>
            <a:off x="149743" y="4845351"/>
            <a:ext cx="11892513" cy="1309779"/>
            <a:chOff x="169203" y="3619666"/>
            <a:chExt cx="11892513" cy="130977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6F5F519-E839-32C5-B2B7-360073BDFAB9}"/>
                </a:ext>
              </a:extLst>
            </p:cNvPr>
            <p:cNvSpPr txBox="1"/>
            <p:nvPr/>
          </p:nvSpPr>
          <p:spPr>
            <a:xfrm>
              <a:off x="169203" y="4306110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0d</a:t>
              </a: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8EABDCB4-303C-CC1B-BB8F-9B6C9D4F3E37}"/>
                </a:ext>
              </a:extLst>
            </p:cNvPr>
            <p:cNvGrpSpPr/>
            <p:nvPr/>
          </p:nvGrpSpPr>
          <p:grpSpPr>
            <a:xfrm>
              <a:off x="388173" y="3619666"/>
              <a:ext cx="11673543" cy="1309779"/>
              <a:chOff x="388173" y="3619666"/>
              <a:chExt cx="11673543" cy="1309779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2DA679DF-0076-E027-15DD-39A405C05C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173" y="4156953"/>
                <a:ext cx="11408236" cy="0"/>
              </a:xfrm>
              <a:prstGeom prst="line">
                <a:avLst/>
              </a:prstGeom>
              <a:ln w="76200">
                <a:headEnd type="oval" w="med" len="med"/>
                <a:tailEnd type="oval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45A06-72A7-DBE8-AC94-5B11D8D245C8}"/>
                  </a:ext>
                </a:extLst>
              </p:cNvPr>
              <p:cNvSpPr txBox="1"/>
              <p:nvPr/>
            </p:nvSpPr>
            <p:spPr>
              <a:xfrm>
                <a:off x="11500344" y="4306110"/>
                <a:ext cx="561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d22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ADE1341-89AE-366E-9CB6-42C228EE2C91}"/>
                  </a:ext>
                </a:extLst>
              </p:cNvPr>
              <p:cNvSpPr/>
              <p:nvPr/>
            </p:nvSpPr>
            <p:spPr>
              <a:xfrm>
                <a:off x="578722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0B1E661-B5DB-8E9E-5CE8-CC947437FE8A}"/>
                  </a:ext>
                </a:extLst>
              </p:cNvPr>
              <p:cNvSpPr/>
              <p:nvPr/>
            </p:nvSpPr>
            <p:spPr>
              <a:xfrm>
                <a:off x="1045083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3EFAFED-F56A-66E9-2E71-1DFFB964FEA2}"/>
                  </a:ext>
                </a:extLst>
              </p:cNvPr>
              <p:cNvSpPr/>
              <p:nvPr/>
            </p:nvSpPr>
            <p:spPr>
              <a:xfrm>
                <a:off x="1351559" y="4046708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528ACF0-EDF9-98F8-1AAD-55038D40AB23}"/>
                  </a:ext>
                </a:extLst>
              </p:cNvPr>
              <p:cNvSpPr/>
              <p:nvPr/>
            </p:nvSpPr>
            <p:spPr>
              <a:xfrm>
                <a:off x="1830000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B52184-8AF7-859F-3619-2E6F96795DB6}"/>
                  </a:ext>
                </a:extLst>
              </p:cNvPr>
              <p:cNvSpPr txBox="1"/>
              <p:nvPr/>
            </p:nvSpPr>
            <p:spPr>
              <a:xfrm>
                <a:off x="461722" y="4590891"/>
                <a:ext cx="40748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6h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FD6899-9203-D4E5-DD56-3D29613D0CDE}"/>
                  </a:ext>
                </a:extLst>
              </p:cNvPr>
              <p:cNvSpPr txBox="1"/>
              <p:nvPr/>
            </p:nvSpPr>
            <p:spPr>
              <a:xfrm>
                <a:off x="880106" y="4590891"/>
                <a:ext cx="5164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18h</a:t>
                </a:r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DE19B3-0CE5-2AE7-0011-23783F2C0C96}"/>
                  </a:ext>
                </a:extLst>
              </p:cNvPr>
              <p:cNvSpPr txBox="1"/>
              <p:nvPr/>
            </p:nvSpPr>
            <p:spPr>
              <a:xfrm>
                <a:off x="1265573" y="430611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1d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B278A27-FB30-1887-EFF8-A45F8A142009}"/>
                  </a:ext>
                </a:extLst>
              </p:cNvPr>
              <p:cNvSpPr/>
              <p:nvPr/>
            </p:nvSpPr>
            <p:spPr>
              <a:xfrm>
                <a:off x="2353090" y="4046705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50479FE-5C57-BE03-8493-FDE86139832E}"/>
                  </a:ext>
                </a:extLst>
              </p:cNvPr>
              <p:cNvSpPr/>
              <p:nvPr/>
            </p:nvSpPr>
            <p:spPr>
              <a:xfrm>
                <a:off x="2876180" y="4040221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550B41A-06CB-ADF3-FA53-8382639442BC}"/>
                  </a:ext>
                </a:extLst>
              </p:cNvPr>
              <p:cNvSpPr/>
              <p:nvPr/>
            </p:nvSpPr>
            <p:spPr>
              <a:xfrm>
                <a:off x="3399270" y="4033736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6F88802-4143-B39B-B7B9-8FCA8FBE31FA}"/>
                  </a:ext>
                </a:extLst>
              </p:cNvPr>
              <p:cNvSpPr/>
              <p:nvPr/>
            </p:nvSpPr>
            <p:spPr>
              <a:xfrm>
                <a:off x="4482288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650DD90-8A7A-9AB7-2630-87CBC7E04137}"/>
                  </a:ext>
                </a:extLst>
              </p:cNvPr>
              <p:cNvSpPr/>
              <p:nvPr/>
            </p:nvSpPr>
            <p:spPr>
              <a:xfrm>
                <a:off x="10995997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E3EBA5-7E13-107A-281F-61E1A28957B0}"/>
                  </a:ext>
                </a:extLst>
              </p:cNvPr>
              <p:cNvSpPr txBox="1"/>
              <p:nvPr/>
            </p:nvSpPr>
            <p:spPr>
              <a:xfrm>
                <a:off x="1645193" y="4306110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1.5d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4725A81-B816-3BC6-C3EF-064265741FF2}"/>
                  </a:ext>
                </a:extLst>
              </p:cNvPr>
              <p:cNvSpPr txBox="1"/>
              <p:nvPr/>
            </p:nvSpPr>
            <p:spPr>
              <a:xfrm>
                <a:off x="2244365" y="430611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2d</a:t>
                </a: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85DB3F3-DF90-0A9C-20FC-9E4618CDB2D7}"/>
                  </a:ext>
                </a:extLst>
              </p:cNvPr>
              <p:cNvCxnSpPr>
                <a:cxnSpLocks/>
                <a:stCxn id="9" idx="4"/>
              </p:cNvCxnSpPr>
              <p:nvPr/>
            </p:nvCxnSpPr>
            <p:spPr>
              <a:xfrm>
                <a:off x="1155328" y="4267192"/>
                <a:ext cx="0" cy="343820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00EE7C7-5040-AE3B-2F3D-9402E255EE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041" y="4267192"/>
                <a:ext cx="0" cy="343820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45EC21-9C16-EC8E-C3E8-5CAD6AC5647F}"/>
                  </a:ext>
                </a:extLst>
              </p:cNvPr>
              <p:cNvSpPr txBox="1"/>
              <p:nvPr/>
            </p:nvSpPr>
            <p:spPr>
              <a:xfrm>
                <a:off x="2651908" y="4306110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2.5d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0A13E3E-1588-1A8C-9EF2-986F929CFC3E}"/>
                  </a:ext>
                </a:extLst>
              </p:cNvPr>
              <p:cNvSpPr txBox="1"/>
              <p:nvPr/>
            </p:nvSpPr>
            <p:spPr>
              <a:xfrm>
                <a:off x="3290799" y="430611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3d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667FCE1-6CE7-7845-06FD-1655CB46B537}"/>
                  </a:ext>
                </a:extLst>
              </p:cNvPr>
              <p:cNvCxnSpPr/>
              <p:nvPr/>
            </p:nvCxnSpPr>
            <p:spPr>
              <a:xfrm flipH="1">
                <a:off x="4978719" y="400103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DA5D6A3-8EB3-AA07-77D6-E6A470106483}"/>
                  </a:ext>
                </a:extLst>
              </p:cNvPr>
              <p:cNvSpPr/>
              <p:nvPr/>
            </p:nvSpPr>
            <p:spPr>
              <a:xfrm>
                <a:off x="5752829" y="4027246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0A063A8-E3F1-282B-8DD1-3DC043A56926}"/>
                  </a:ext>
                </a:extLst>
              </p:cNvPr>
              <p:cNvCxnSpPr/>
              <p:nvPr/>
            </p:nvCxnSpPr>
            <p:spPr>
              <a:xfrm flipH="1">
                <a:off x="5310980" y="400103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210E71E-0840-4845-66CF-872756C72CAA}"/>
                  </a:ext>
                </a:extLst>
              </p:cNvPr>
              <p:cNvSpPr/>
              <p:nvPr/>
            </p:nvSpPr>
            <p:spPr>
              <a:xfrm rot="7412572">
                <a:off x="5057782" y="4106240"/>
                <a:ext cx="375465" cy="2018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046D410-E2F8-6D47-C870-48B3A203433F}"/>
                  </a:ext>
                </a:extLst>
              </p:cNvPr>
              <p:cNvSpPr txBox="1"/>
              <p:nvPr/>
            </p:nvSpPr>
            <p:spPr>
              <a:xfrm>
                <a:off x="4365113" y="4299494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4d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6CFF958-C4BF-4B6A-08DA-2CE276FF82B1}"/>
                  </a:ext>
                </a:extLst>
              </p:cNvPr>
              <p:cNvSpPr txBox="1"/>
              <p:nvPr/>
            </p:nvSpPr>
            <p:spPr>
              <a:xfrm>
                <a:off x="5644104" y="4317385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7d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7331650-1886-9C50-44E2-E61F3D26202E}"/>
                  </a:ext>
                </a:extLst>
              </p:cNvPr>
              <p:cNvSpPr/>
              <p:nvPr/>
            </p:nvSpPr>
            <p:spPr>
              <a:xfrm>
                <a:off x="7999203" y="4031769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24372DF-5848-1C0F-C3ED-E869FE966807}"/>
                  </a:ext>
                </a:extLst>
              </p:cNvPr>
              <p:cNvSpPr txBox="1"/>
              <p:nvPr/>
            </p:nvSpPr>
            <p:spPr>
              <a:xfrm>
                <a:off x="7890478" y="4315423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9d</a:t>
                </a: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65E5DF1F-39F7-AA01-C219-8407B1DCF07C}"/>
                  </a:ext>
                </a:extLst>
              </p:cNvPr>
              <p:cNvCxnSpPr/>
              <p:nvPr/>
            </p:nvCxnSpPr>
            <p:spPr>
              <a:xfrm flipH="1">
                <a:off x="8506526" y="400103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061DFB4B-5D11-D878-2CDF-64B38D9B17B3}"/>
                  </a:ext>
                </a:extLst>
              </p:cNvPr>
              <p:cNvCxnSpPr/>
              <p:nvPr/>
            </p:nvCxnSpPr>
            <p:spPr>
              <a:xfrm flipH="1">
                <a:off x="8838787" y="400103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32C3C57-0146-3CD7-E926-A4920F584116}"/>
                  </a:ext>
                </a:extLst>
              </p:cNvPr>
              <p:cNvSpPr/>
              <p:nvPr/>
            </p:nvSpPr>
            <p:spPr>
              <a:xfrm rot="7412572">
                <a:off x="8585589" y="4106240"/>
                <a:ext cx="375465" cy="2018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88F9B83-C937-3754-1489-891AC858D513}"/>
                  </a:ext>
                </a:extLst>
              </p:cNvPr>
              <p:cNvSpPr txBox="1"/>
              <p:nvPr/>
            </p:nvSpPr>
            <p:spPr>
              <a:xfrm>
                <a:off x="10861625" y="4315423"/>
                <a:ext cx="561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21d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65570C4-1028-447E-FE4F-51400255407A}"/>
                  </a:ext>
                </a:extLst>
              </p:cNvPr>
              <p:cNvSpPr txBox="1"/>
              <p:nvPr/>
            </p:nvSpPr>
            <p:spPr>
              <a:xfrm>
                <a:off x="733119" y="3625587"/>
                <a:ext cx="10649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Every 6 h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DAEC82B-6665-5C79-3213-387F7AA9A674}"/>
                  </a:ext>
                </a:extLst>
              </p:cNvPr>
              <p:cNvSpPr txBox="1"/>
              <p:nvPr/>
            </p:nvSpPr>
            <p:spPr>
              <a:xfrm>
                <a:off x="2134520" y="3619666"/>
                <a:ext cx="11876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Every 12 h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920002C-9CCD-E173-4B33-D4FFA24FDA6F}"/>
                  </a:ext>
                </a:extLst>
              </p:cNvPr>
              <p:cNvSpPr txBox="1"/>
              <p:nvPr/>
            </p:nvSpPr>
            <p:spPr>
              <a:xfrm>
                <a:off x="3586128" y="3622245"/>
                <a:ext cx="10674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Every 1 d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1F9761D-9B0E-AA15-B0D4-C338CC2CFCE4}"/>
                  </a:ext>
                </a:extLst>
              </p:cNvPr>
              <p:cNvSpPr txBox="1"/>
              <p:nvPr/>
            </p:nvSpPr>
            <p:spPr>
              <a:xfrm>
                <a:off x="6436203" y="3619791"/>
                <a:ext cx="10674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Every 2 d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89492DB-ACF6-BF58-8E23-85E5DE69E861}"/>
                  </a:ext>
                </a:extLst>
              </p:cNvPr>
              <p:cNvSpPr txBox="1"/>
              <p:nvPr/>
            </p:nvSpPr>
            <p:spPr>
              <a:xfrm>
                <a:off x="9077753" y="4315423"/>
                <a:ext cx="561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13d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52DB672A-6056-9F9F-78FC-8227AFD1D5D4}"/>
                  </a:ext>
                </a:extLst>
              </p:cNvPr>
              <p:cNvSpPr/>
              <p:nvPr/>
            </p:nvSpPr>
            <p:spPr>
              <a:xfrm>
                <a:off x="9186478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1E6D1B8F-9A94-0D96-374E-5D94297B5D25}"/>
                  </a:ext>
                </a:extLst>
              </p:cNvPr>
              <p:cNvCxnSpPr/>
              <p:nvPr/>
            </p:nvCxnSpPr>
            <p:spPr>
              <a:xfrm flipH="1">
                <a:off x="10354564" y="399164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F488B48-C193-B7A3-C46A-545A9A92282A}"/>
                  </a:ext>
                </a:extLst>
              </p:cNvPr>
              <p:cNvCxnSpPr/>
              <p:nvPr/>
            </p:nvCxnSpPr>
            <p:spPr>
              <a:xfrm flipH="1">
                <a:off x="10686825" y="399164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C274BCF-B831-5767-1554-413F349D2591}"/>
                  </a:ext>
                </a:extLst>
              </p:cNvPr>
              <p:cNvSpPr/>
              <p:nvPr/>
            </p:nvSpPr>
            <p:spPr>
              <a:xfrm rot="7412572">
                <a:off x="10433627" y="4096850"/>
                <a:ext cx="375465" cy="2018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83CADFD-73B9-CEF1-2900-652BB91AC48C}"/>
                  </a:ext>
                </a:extLst>
              </p:cNvPr>
              <p:cNvSpPr txBox="1"/>
              <p:nvPr/>
            </p:nvSpPr>
            <p:spPr>
              <a:xfrm>
                <a:off x="9423630" y="3625587"/>
                <a:ext cx="10674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Every 8 d</a:t>
                </a:r>
              </a:p>
            </p:txBody>
          </p:sp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1971379E-2B8A-51AB-8CF1-9003876814AD}"/>
              </a:ext>
            </a:extLst>
          </p:cNvPr>
          <p:cNvSpPr/>
          <p:nvPr/>
        </p:nvSpPr>
        <p:spPr>
          <a:xfrm>
            <a:off x="257338" y="5272255"/>
            <a:ext cx="220490" cy="2204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E269CE7-23E1-EA61-919E-CC2EAD7DCB1A}"/>
              </a:ext>
            </a:extLst>
          </p:cNvPr>
          <p:cNvCxnSpPr>
            <a:cxnSpLocks/>
          </p:cNvCxnSpPr>
          <p:nvPr/>
        </p:nvCxnSpPr>
        <p:spPr>
          <a:xfrm>
            <a:off x="361098" y="4818970"/>
            <a:ext cx="0" cy="45341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C8C8605-0CB5-0CE8-950D-58AF6F256983}"/>
              </a:ext>
            </a:extLst>
          </p:cNvPr>
          <p:cNvSpPr txBox="1"/>
          <p:nvPr/>
        </p:nvSpPr>
        <p:spPr>
          <a:xfrm>
            <a:off x="175241" y="4449638"/>
            <a:ext cx="1722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Size measured</a:t>
            </a:r>
          </a:p>
        </p:txBody>
      </p:sp>
    </p:spTree>
    <p:extLst>
      <p:ext uri="{BB962C8B-B14F-4D97-AF65-F5344CB8AC3E}">
        <p14:creationId xmlns:p14="http://schemas.microsoft.com/office/powerpoint/2010/main" val="27625379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414E1-D07B-2AA5-FFB0-A88B56FB69E5}"/>
              </a:ext>
            </a:extLst>
          </p:cNvPr>
          <p:cNvSpPr txBox="1">
            <a:spLocks/>
          </p:cNvSpPr>
          <p:nvPr/>
        </p:nvSpPr>
        <p:spPr>
          <a:xfrm>
            <a:off x="1659294" y="47832"/>
            <a:ext cx="8873412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Analyses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CD1A4C-288B-540F-C7B1-C534EBF49B28}"/>
              </a:ext>
            </a:extLst>
          </p:cNvPr>
          <p:cNvSpPr txBox="1"/>
          <p:nvPr/>
        </p:nvSpPr>
        <p:spPr>
          <a:xfrm>
            <a:off x="626479" y="2426519"/>
            <a:ext cx="5574296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Rotifer growth rate (</a:t>
            </a:r>
            <a:r>
              <a:rPr lang="en-US" sz="2000" i="1" dirty="0"/>
              <a:t>r</a:t>
            </a:r>
            <a:r>
              <a:rPr lang="en-US" sz="2000" dirty="0"/>
              <a:t>) and carrying capacity (K)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3-way ANOVA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Fixed factors: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evolved temperature (30 °C, 25 °C)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contemporary temperature (30 °C, 25 °C)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competition (true, false)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1D6337-D2F3-12CA-77BF-C9A5D2828579}"/>
              </a:ext>
            </a:extLst>
          </p:cNvPr>
          <p:cNvSpPr txBox="1"/>
          <p:nvPr/>
        </p:nvSpPr>
        <p:spPr>
          <a:xfrm>
            <a:off x="6296026" y="2427924"/>
            <a:ext cx="546735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Protist growth rate (</a:t>
            </a:r>
            <a:r>
              <a:rPr lang="en-US" sz="2000" i="1" dirty="0"/>
              <a:t>r</a:t>
            </a:r>
            <a:r>
              <a:rPr lang="en-US" sz="2000" dirty="0"/>
              <a:t>) and carrying capacity (K)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2-way ANOVA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Fixed factors: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contemporary temperature (30 °C, 25 °C)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competition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no competition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rotifers evolved @ 25 °C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rotifers evolved @ 30 °C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5095CB-28A1-B374-9B31-048A72371B79}"/>
              </a:ext>
            </a:extLst>
          </p:cNvPr>
          <p:cNvSpPr txBox="1"/>
          <p:nvPr/>
        </p:nvSpPr>
        <p:spPr>
          <a:xfrm>
            <a:off x="693154" y="4888689"/>
            <a:ext cx="96776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Transformations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All growth rate data were ln-transformed to meet test assumptions</a:t>
            </a:r>
          </a:p>
          <a:p>
            <a:r>
              <a:rPr lang="en-US" sz="2000" dirty="0"/>
              <a:t>Post-hoc comparisons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/>
              <a:t>p-</a:t>
            </a:r>
            <a:r>
              <a:rPr lang="en-US" sz="2000" dirty="0"/>
              <a:t>values adjusted using Tukey’s HSD</a:t>
            </a:r>
            <a:endParaRPr lang="en-US" sz="2000" i="1" dirty="0"/>
          </a:p>
        </p:txBody>
      </p:sp>
      <p:pic>
        <p:nvPicPr>
          <p:cNvPr id="13" name="Picture 2" descr="Bdelloid rotifer isolated on white background Bdelloid rotifer isolated on white background rotifer stock illustrations">
            <a:extLst>
              <a:ext uri="{FF2B5EF4-FFF2-40B4-BE49-F238E27FC236}">
                <a16:creationId xmlns:a16="http://schemas.microsoft.com/office/drawing/2014/main" id="{37301693-C1B1-72D3-7A50-95DEA7DD5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19520" flipH="1">
            <a:off x="2509521" y="182426"/>
            <a:ext cx="940732" cy="228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Microscopic view of a protist displaying intricate structures and textures that showcase biodiversity in aquatic environments">
            <a:extLst>
              <a:ext uri="{FF2B5EF4-FFF2-40B4-BE49-F238E27FC236}">
                <a16:creationId xmlns:a16="http://schemas.microsoft.com/office/drawing/2014/main" id="{BD01168E-0DCF-BC54-A750-085EEC9F6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489" y="491983"/>
            <a:ext cx="2422809" cy="161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57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08C1C-90B3-3F03-782C-93F243C53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1050B-D07C-FC2E-537B-30BC288F0606}"/>
              </a:ext>
            </a:extLst>
          </p:cNvPr>
          <p:cNvSpPr txBox="1">
            <a:spLocks/>
          </p:cNvSpPr>
          <p:nvPr/>
        </p:nvSpPr>
        <p:spPr>
          <a:xfrm>
            <a:off x="829647" y="200232"/>
            <a:ext cx="10532706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Rotifers that evolved at 25 °C had a higher carrying capacity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C88FD5-1354-FF70-6BA1-5BEE8369B2B7}"/>
              </a:ext>
            </a:extLst>
          </p:cNvPr>
          <p:cNvSpPr txBox="1"/>
          <p:nvPr/>
        </p:nvSpPr>
        <p:spPr>
          <a:xfrm>
            <a:off x="600325" y="1273422"/>
            <a:ext cx="463132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Independent of current temperature and competition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K was 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13 % higher </a:t>
            </a:r>
            <a:r>
              <a:rPr lang="en-US" sz="2000" dirty="0"/>
              <a:t>for cultures that evolved at 25 °C compared to 30 °C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C9220F-8FBD-98A4-A413-26C60E04EE50}"/>
              </a:ext>
            </a:extLst>
          </p:cNvPr>
          <p:cNvSpPr txBox="1"/>
          <p:nvPr/>
        </p:nvSpPr>
        <p:spPr>
          <a:xfrm>
            <a:off x="605321" y="2707708"/>
            <a:ext cx="46313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no effect of evolved temperature on growth rate (</a:t>
            </a:r>
            <a:r>
              <a:rPr lang="en-US" sz="2000" i="1" dirty="0"/>
              <a:t>p</a:t>
            </a:r>
            <a:r>
              <a:rPr lang="en-US" sz="2000" dirty="0"/>
              <a:t> = 0.67)</a:t>
            </a:r>
          </a:p>
        </p:txBody>
      </p:sp>
      <p:pic>
        <p:nvPicPr>
          <p:cNvPr id="4" name="Picture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9E5DFCFC-773A-F96C-5345-DFFEB087C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64"/>
          <a:stretch>
            <a:fillRect/>
          </a:stretch>
        </p:blipFill>
        <p:spPr>
          <a:xfrm>
            <a:off x="5771898" y="1304352"/>
            <a:ext cx="5819775" cy="4933950"/>
          </a:xfrm>
          <a:prstGeom prst="rect">
            <a:avLst/>
          </a:prstGeom>
        </p:spPr>
      </p:pic>
      <p:pic>
        <p:nvPicPr>
          <p:cNvPr id="8" name="Picture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CFDC6E30-284D-E065-4211-D4096F152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37" t="31382" b="45259"/>
          <a:stretch>
            <a:fillRect/>
          </a:stretch>
        </p:blipFill>
        <p:spPr>
          <a:xfrm>
            <a:off x="9915525" y="4121542"/>
            <a:ext cx="1514475" cy="1152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06A700-A115-DF7C-88BE-44EBECD339AB}"/>
              </a:ext>
            </a:extLst>
          </p:cNvPr>
          <p:cNvSpPr txBox="1"/>
          <p:nvPr/>
        </p:nvSpPr>
        <p:spPr>
          <a:xfrm>
            <a:off x="10468225" y="5217166"/>
            <a:ext cx="961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n</a:t>
            </a:r>
            <a:r>
              <a:rPr lang="en-US" dirty="0"/>
              <a:t> = 40</a:t>
            </a:r>
            <a:endParaRPr lang="en-US" i="1" dirty="0"/>
          </a:p>
        </p:txBody>
      </p:sp>
      <p:pic>
        <p:nvPicPr>
          <p:cNvPr id="10" name="Picture 2" descr="Bdelloid rotifer isolated on white background Bdelloid rotifer isolated on white background rotifer stock illustrations">
            <a:extLst>
              <a:ext uri="{FF2B5EF4-FFF2-40B4-BE49-F238E27FC236}">
                <a16:creationId xmlns:a16="http://schemas.microsoft.com/office/drawing/2014/main" id="{5494D8A3-8C1B-52DB-A2A4-AD1E60E6A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76191" y="1506329"/>
            <a:ext cx="372283" cy="90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screenshot of a graph&#10;&#10;AI-generated content may be incorrect.">
            <a:extLst>
              <a:ext uri="{FF2B5EF4-FFF2-40B4-BE49-F238E27FC236}">
                <a16:creationId xmlns:a16="http://schemas.microsoft.com/office/drawing/2014/main" id="{5E9EA128-8B78-A5D3-4464-8469CCF652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3" b="11389"/>
          <a:stretch>
            <a:fillRect/>
          </a:stretch>
        </p:blipFill>
        <p:spPr>
          <a:xfrm>
            <a:off x="659388" y="4099222"/>
            <a:ext cx="2085678" cy="2099987"/>
          </a:xfrm>
          <a:prstGeom prst="rect">
            <a:avLst/>
          </a:prstGeom>
        </p:spPr>
      </p:pic>
      <p:pic>
        <p:nvPicPr>
          <p:cNvPr id="15" name="Picture 14" descr="A screenshot of a graph&#10;&#10;AI-generated content may be incorrect.">
            <a:extLst>
              <a:ext uri="{FF2B5EF4-FFF2-40B4-BE49-F238E27FC236}">
                <a16:creationId xmlns:a16="http://schemas.microsoft.com/office/drawing/2014/main" id="{916F4561-5EA2-A3AE-79C9-38ED984E98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0" b="13390"/>
          <a:stretch>
            <a:fillRect/>
          </a:stretch>
        </p:blipFill>
        <p:spPr>
          <a:xfrm>
            <a:off x="3122184" y="4121542"/>
            <a:ext cx="2109462" cy="20553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A873914-3C24-077C-E428-D6A7540EF407}"/>
              </a:ext>
            </a:extLst>
          </p:cNvPr>
          <p:cNvSpPr txBox="1"/>
          <p:nvPr/>
        </p:nvSpPr>
        <p:spPr>
          <a:xfrm>
            <a:off x="1599811" y="6193630"/>
            <a:ext cx="2697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Evolved temperature (°C)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461D81-AD6F-B9A3-697B-E91582C1130C}"/>
              </a:ext>
            </a:extLst>
          </p:cNvPr>
          <p:cNvSpPr txBox="1"/>
          <p:nvPr/>
        </p:nvSpPr>
        <p:spPr>
          <a:xfrm rot="16200000">
            <a:off x="2383241" y="4762813"/>
            <a:ext cx="115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K (± SE)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590E54-38A0-3296-CBCF-886EE959F181}"/>
              </a:ext>
            </a:extLst>
          </p:cNvPr>
          <p:cNvSpPr txBox="1"/>
          <p:nvPr/>
        </p:nvSpPr>
        <p:spPr>
          <a:xfrm rot="16200000">
            <a:off x="-79315" y="4762813"/>
            <a:ext cx="115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r</a:t>
            </a:r>
            <a:r>
              <a:rPr lang="en-US" dirty="0"/>
              <a:t> (± SE)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5872EA-86FC-1B5F-7CDD-46F5D6CC57E1}"/>
              </a:ext>
            </a:extLst>
          </p:cNvPr>
          <p:cNvSpPr txBox="1"/>
          <p:nvPr/>
        </p:nvSpPr>
        <p:spPr>
          <a:xfrm>
            <a:off x="969656" y="3460984"/>
            <a:ext cx="1674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/>
              <a:t>Growth rate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04B798-B7CE-850D-C720-EC1481AB552A}"/>
              </a:ext>
            </a:extLst>
          </p:cNvPr>
          <p:cNvSpPr txBox="1"/>
          <p:nvPr/>
        </p:nvSpPr>
        <p:spPr>
          <a:xfrm>
            <a:off x="3429385" y="3494730"/>
            <a:ext cx="1735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/>
              <a:t>Carrying capacity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3968FC-4C96-439B-7E20-9F10A4FD738D}"/>
              </a:ext>
            </a:extLst>
          </p:cNvPr>
          <p:cNvSpPr/>
          <p:nvPr/>
        </p:nvSpPr>
        <p:spPr>
          <a:xfrm>
            <a:off x="958473" y="3864739"/>
            <a:ext cx="1690684" cy="369333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BAC985-7D49-3020-145D-CFDA93DC80C4}"/>
              </a:ext>
            </a:extLst>
          </p:cNvPr>
          <p:cNvSpPr/>
          <p:nvPr/>
        </p:nvSpPr>
        <p:spPr>
          <a:xfrm>
            <a:off x="960851" y="3973531"/>
            <a:ext cx="1683544" cy="291319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CBEEF1-6031-E847-1049-10571127BEE6}"/>
              </a:ext>
            </a:extLst>
          </p:cNvPr>
          <p:cNvSpPr txBox="1"/>
          <p:nvPr/>
        </p:nvSpPr>
        <p:spPr>
          <a:xfrm>
            <a:off x="1575963" y="3881481"/>
            <a:ext cx="121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ns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FABA38B-1F34-D3E9-9130-3DB4CA06E673}"/>
              </a:ext>
            </a:extLst>
          </p:cNvPr>
          <p:cNvSpPr/>
          <p:nvPr/>
        </p:nvSpPr>
        <p:spPr>
          <a:xfrm>
            <a:off x="3403163" y="3857848"/>
            <a:ext cx="1735193" cy="369333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A9E0B2-BDB2-B6E9-84D3-9D0ADFB9B2BC}"/>
              </a:ext>
            </a:extLst>
          </p:cNvPr>
          <p:cNvSpPr/>
          <p:nvPr/>
        </p:nvSpPr>
        <p:spPr>
          <a:xfrm>
            <a:off x="3410306" y="3965131"/>
            <a:ext cx="1720733" cy="291319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251218-F8ED-1876-1D78-39DAD2A10108}"/>
              </a:ext>
            </a:extLst>
          </p:cNvPr>
          <p:cNvSpPr txBox="1"/>
          <p:nvPr/>
        </p:nvSpPr>
        <p:spPr>
          <a:xfrm>
            <a:off x="3806678" y="3895668"/>
            <a:ext cx="1215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p </a:t>
            </a:r>
            <a:r>
              <a:rPr lang="en-US" sz="1600" dirty="0"/>
              <a:t>&lt; 0.001</a:t>
            </a:r>
          </a:p>
        </p:txBody>
      </p:sp>
    </p:spTree>
    <p:extLst>
      <p:ext uri="{BB962C8B-B14F-4D97-AF65-F5344CB8AC3E}">
        <p14:creationId xmlns:p14="http://schemas.microsoft.com/office/powerpoint/2010/main" val="32508351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287463D1-08DF-6EA5-3DF7-D7D15D577B46}"/>
              </a:ext>
            </a:extLst>
          </p:cNvPr>
          <p:cNvSpPr/>
          <p:nvPr/>
        </p:nvSpPr>
        <p:spPr>
          <a:xfrm>
            <a:off x="1167319" y="5066056"/>
            <a:ext cx="5632315" cy="369332"/>
          </a:xfrm>
          <a:prstGeom prst="rect">
            <a:avLst/>
          </a:prstGeom>
          <a:gradFill>
            <a:gsLst>
              <a:gs pos="0">
                <a:srgbClr val="00B0F0">
                  <a:alpha val="55000"/>
                </a:srgbClr>
              </a:gs>
              <a:gs pos="100000">
                <a:srgbClr val="FF0000">
                  <a:alpha val="43000"/>
                </a:srgb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32764C7-7D3C-9DEE-9AE8-696E793811DC}"/>
              </a:ext>
            </a:extLst>
          </p:cNvPr>
          <p:cNvSpPr txBox="1">
            <a:spLocks/>
          </p:cNvSpPr>
          <p:nvPr/>
        </p:nvSpPr>
        <p:spPr>
          <a:xfrm>
            <a:off x="1457081" y="67205"/>
            <a:ext cx="9277838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i="1" dirty="0"/>
              <a:t>H. rosa</a:t>
            </a:r>
            <a:r>
              <a:rPr lang="en-US" sz="3600" dirty="0"/>
              <a:t> clones differ in their response to temperature</a:t>
            </a:r>
            <a:endParaRPr lang="en-US" sz="36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DCDA19-A6F4-C343-1374-89121B8665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83" b="18499"/>
          <a:stretch>
            <a:fillRect/>
          </a:stretch>
        </p:blipFill>
        <p:spPr>
          <a:xfrm>
            <a:off x="613620" y="1673157"/>
            <a:ext cx="6978656" cy="33928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741176-2328-662F-2ED1-8469DE0140B6}"/>
              </a:ext>
            </a:extLst>
          </p:cNvPr>
          <p:cNvSpPr txBox="1"/>
          <p:nvPr/>
        </p:nvSpPr>
        <p:spPr>
          <a:xfrm>
            <a:off x="1167319" y="1014729"/>
            <a:ext cx="2052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Thermal tolerance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A275EE8-465B-F3D5-01EA-48E34E362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403" y="4363546"/>
            <a:ext cx="1755130" cy="11775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84F716-E55B-1A28-3723-7B33416FA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6595" y="3429000"/>
            <a:ext cx="523277" cy="1138357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2C1C1BE-BCE2-80E0-5DDD-9EA20842A326}"/>
              </a:ext>
            </a:extLst>
          </p:cNvPr>
          <p:cNvCxnSpPr>
            <a:cxnSpLocks/>
          </p:cNvCxnSpPr>
          <p:nvPr/>
        </p:nvCxnSpPr>
        <p:spPr>
          <a:xfrm flipV="1">
            <a:off x="10070952" y="3584571"/>
            <a:ext cx="1" cy="623405"/>
          </a:xfrm>
          <a:prstGeom prst="straightConnector1">
            <a:avLst/>
          </a:prstGeom>
          <a:ln w="76200">
            <a:solidFill>
              <a:srgbClr val="E754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4">
            <a:extLst>
              <a:ext uri="{FF2B5EF4-FFF2-40B4-BE49-F238E27FC236}">
                <a16:creationId xmlns:a16="http://schemas.microsoft.com/office/drawing/2014/main" id="{72D925BD-EBE3-C5F3-A660-E4F01706A8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 rot="16404286">
            <a:off x="8341973" y="2299885"/>
            <a:ext cx="756201" cy="75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BF706CF6-00DA-1EA8-AD12-297CCABB6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428" t="37703" r="43517" b="23324"/>
          <a:stretch>
            <a:fillRect/>
          </a:stretch>
        </p:blipFill>
        <p:spPr bwMode="auto">
          <a:xfrm rot="1564438">
            <a:off x="10221938" y="2563681"/>
            <a:ext cx="303197" cy="31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C59635A-CBDB-6F74-6489-9FA37220E6B3}"/>
              </a:ext>
            </a:extLst>
          </p:cNvPr>
          <p:cNvSpPr txBox="1"/>
          <p:nvPr/>
        </p:nvSpPr>
        <p:spPr>
          <a:xfrm>
            <a:off x="9312011" y="2494454"/>
            <a:ext cx="399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E84976-64F7-A6BC-7EA8-245C72EF54F6}"/>
              </a:ext>
            </a:extLst>
          </p:cNvPr>
          <p:cNvSpPr txBox="1"/>
          <p:nvPr/>
        </p:nvSpPr>
        <p:spPr>
          <a:xfrm>
            <a:off x="8277274" y="1804514"/>
            <a:ext cx="79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Active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A892B9-9D46-5C75-E8BB-0E4A42F9A514}"/>
              </a:ext>
            </a:extLst>
          </p:cNvPr>
          <p:cNvSpPr txBox="1"/>
          <p:nvPr/>
        </p:nvSpPr>
        <p:spPr>
          <a:xfrm>
            <a:off x="9803492" y="1804514"/>
            <a:ext cx="1100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Encysted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ED92D27-BC2E-16DC-45BF-BBFB874E7A1E}"/>
              </a:ext>
            </a:extLst>
          </p:cNvPr>
          <p:cNvSpPr/>
          <p:nvPr/>
        </p:nvSpPr>
        <p:spPr>
          <a:xfrm>
            <a:off x="8128136" y="2173846"/>
            <a:ext cx="1094648" cy="109464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8FB6A5F-BD31-136A-82F6-E951FF88F2BF}"/>
              </a:ext>
            </a:extLst>
          </p:cNvPr>
          <p:cNvSpPr/>
          <p:nvPr/>
        </p:nvSpPr>
        <p:spPr>
          <a:xfrm>
            <a:off x="9806351" y="2171504"/>
            <a:ext cx="1094648" cy="109464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7ECD0C-84B1-0412-B4B4-9B2B7FB0DD6F}"/>
              </a:ext>
            </a:extLst>
          </p:cNvPr>
          <p:cNvSpPr txBox="1"/>
          <p:nvPr/>
        </p:nvSpPr>
        <p:spPr>
          <a:xfrm>
            <a:off x="1296987" y="506605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CE6C6B-50B4-4B07-F529-F03DC204C8CC}"/>
              </a:ext>
            </a:extLst>
          </p:cNvPr>
          <p:cNvSpPr txBox="1"/>
          <p:nvPr/>
        </p:nvSpPr>
        <p:spPr>
          <a:xfrm>
            <a:off x="2382821" y="506605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BC5DB4-85EA-DECB-AE79-E4956CC1CBD4}"/>
              </a:ext>
            </a:extLst>
          </p:cNvPr>
          <p:cNvSpPr txBox="1"/>
          <p:nvPr/>
        </p:nvSpPr>
        <p:spPr>
          <a:xfrm>
            <a:off x="3468655" y="506605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102D71-F292-E65C-F4E0-F2CB0C153E10}"/>
              </a:ext>
            </a:extLst>
          </p:cNvPr>
          <p:cNvSpPr txBox="1"/>
          <p:nvPr/>
        </p:nvSpPr>
        <p:spPr>
          <a:xfrm>
            <a:off x="4554489" y="5066056"/>
            <a:ext cx="455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24F74C-CB7E-8ECA-2023-2F15D0D5C01B}"/>
              </a:ext>
            </a:extLst>
          </p:cNvPr>
          <p:cNvSpPr txBox="1"/>
          <p:nvPr/>
        </p:nvSpPr>
        <p:spPr>
          <a:xfrm>
            <a:off x="5664472" y="506605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EB7E5E-FCA4-31B3-4E17-B3A3E2F6355D}"/>
              </a:ext>
            </a:extLst>
          </p:cNvPr>
          <p:cNvSpPr txBox="1"/>
          <p:nvPr/>
        </p:nvSpPr>
        <p:spPr>
          <a:xfrm>
            <a:off x="2987825" y="5454844"/>
            <a:ext cx="1864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Temperature (°C)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E29C11D-BD23-8995-F30E-5FCC445B6FFF}"/>
              </a:ext>
            </a:extLst>
          </p:cNvPr>
          <p:cNvSpPr txBox="1"/>
          <p:nvPr/>
        </p:nvSpPr>
        <p:spPr>
          <a:xfrm>
            <a:off x="3548033" y="1268723"/>
            <a:ext cx="805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Time (h)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DC604C9-2BB0-C2F8-17F1-1C3CE0B41B6D}"/>
              </a:ext>
            </a:extLst>
          </p:cNvPr>
          <p:cNvSpPr txBox="1"/>
          <p:nvPr/>
        </p:nvSpPr>
        <p:spPr>
          <a:xfrm>
            <a:off x="1429410" y="1502552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89C16E-8CDD-CEB1-2BFB-1B5B22FE68B7}"/>
              </a:ext>
            </a:extLst>
          </p:cNvPr>
          <p:cNvSpPr txBox="1"/>
          <p:nvPr/>
        </p:nvSpPr>
        <p:spPr>
          <a:xfrm>
            <a:off x="2389673" y="1502552"/>
            <a:ext cx="406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12FA988-05DC-11C1-B8C8-D0934F95A82F}"/>
              </a:ext>
            </a:extLst>
          </p:cNvPr>
          <p:cNvSpPr txBox="1"/>
          <p:nvPr/>
        </p:nvSpPr>
        <p:spPr>
          <a:xfrm>
            <a:off x="3475721" y="1502552"/>
            <a:ext cx="406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6FF2049-EAFB-86BD-7786-17D868D2CBC5}"/>
              </a:ext>
            </a:extLst>
          </p:cNvPr>
          <p:cNvSpPr txBox="1"/>
          <p:nvPr/>
        </p:nvSpPr>
        <p:spPr>
          <a:xfrm>
            <a:off x="4561769" y="1502552"/>
            <a:ext cx="406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CEC79AD-502C-70DD-8514-08CBD04BEEA0}"/>
              </a:ext>
            </a:extLst>
          </p:cNvPr>
          <p:cNvSpPr txBox="1"/>
          <p:nvPr/>
        </p:nvSpPr>
        <p:spPr>
          <a:xfrm>
            <a:off x="5647817" y="1502552"/>
            <a:ext cx="406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B4D4DE4-DCE9-E9F2-2C53-2AE073418473}"/>
              </a:ext>
            </a:extLst>
          </p:cNvPr>
          <p:cNvSpPr txBox="1"/>
          <p:nvPr/>
        </p:nvSpPr>
        <p:spPr>
          <a:xfrm>
            <a:off x="6190844" y="1502552"/>
            <a:ext cx="406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ED7AA4C-F8B5-11A5-2AC1-2A62BCE91DCA}"/>
              </a:ext>
            </a:extLst>
          </p:cNvPr>
          <p:cNvSpPr txBox="1"/>
          <p:nvPr/>
        </p:nvSpPr>
        <p:spPr>
          <a:xfrm>
            <a:off x="5104793" y="1502552"/>
            <a:ext cx="406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42CF10C-E98B-235A-C261-6905E1DA9055}"/>
              </a:ext>
            </a:extLst>
          </p:cNvPr>
          <p:cNvSpPr txBox="1"/>
          <p:nvPr/>
        </p:nvSpPr>
        <p:spPr>
          <a:xfrm>
            <a:off x="4018745" y="1502552"/>
            <a:ext cx="406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0CC4BC-22C4-6DFE-54DF-FA7FB01FC941}"/>
              </a:ext>
            </a:extLst>
          </p:cNvPr>
          <p:cNvSpPr txBox="1"/>
          <p:nvPr/>
        </p:nvSpPr>
        <p:spPr>
          <a:xfrm>
            <a:off x="2932697" y="1502552"/>
            <a:ext cx="406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754C381-AF70-0436-C91E-043E5334E76E}"/>
              </a:ext>
            </a:extLst>
          </p:cNvPr>
          <p:cNvSpPr txBox="1"/>
          <p:nvPr/>
        </p:nvSpPr>
        <p:spPr>
          <a:xfrm>
            <a:off x="1846649" y="1502552"/>
            <a:ext cx="406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817453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5A9DD-53A3-077C-891E-CCB4DE39E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9A27FAF-3DA2-8D1D-967B-3298179EFB73}"/>
              </a:ext>
            </a:extLst>
          </p:cNvPr>
          <p:cNvSpPr txBox="1">
            <a:spLocks/>
          </p:cNvSpPr>
          <p:nvPr/>
        </p:nvSpPr>
        <p:spPr>
          <a:xfrm>
            <a:off x="1457081" y="67205"/>
            <a:ext cx="9277838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i="1" dirty="0"/>
              <a:t>H. rosa</a:t>
            </a:r>
            <a:r>
              <a:rPr lang="en-US" sz="3600" dirty="0"/>
              <a:t> clones differ in their response to temperature</a:t>
            </a:r>
            <a:endParaRPr lang="en-US" sz="36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2C8ACD-484F-9201-F580-845218282E67}"/>
              </a:ext>
            </a:extLst>
          </p:cNvPr>
          <p:cNvSpPr txBox="1"/>
          <p:nvPr/>
        </p:nvSpPr>
        <p:spPr>
          <a:xfrm>
            <a:off x="1527242" y="1159277"/>
            <a:ext cx="2331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Maximum growth rate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398B4A-10FC-8599-AD5E-CE1A389BE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92" y="1528609"/>
            <a:ext cx="9916909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21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35DA3-4EF8-7D2E-7F62-2BD5CF754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c 2">
            <a:extLst>
              <a:ext uri="{FF2B5EF4-FFF2-40B4-BE49-F238E27FC236}">
                <a16:creationId xmlns:a16="http://schemas.microsoft.com/office/drawing/2014/main" id="{5C060CD5-F203-4A2B-9F68-7EA3C71AC310}"/>
              </a:ext>
            </a:extLst>
          </p:cNvPr>
          <p:cNvSpPr/>
          <p:nvPr/>
        </p:nvSpPr>
        <p:spPr>
          <a:xfrm rot="10591980">
            <a:off x="4081579" y="2793728"/>
            <a:ext cx="1465634" cy="1181261"/>
          </a:xfrm>
          <a:prstGeom prst="arc">
            <a:avLst>
              <a:gd name="adj1" fmla="val 11428173"/>
              <a:gd name="adj2" fmla="val 394127"/>
            </a:avLst>
          </a:prstGeom>
          <a:ln w="38100">
            <a:prstDash val="solid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EAF39F-0EA1-C3F7-8180-D5B1354F689D}"/>
              </a:ext>
            </a:extLst>
          </p:cNvPr>
          <p:cNvSpPr/>
          <p:nvPr/>
        </p:nvSpPr>
        <p:spPr>
          <a:xfrm>
            <a:off x="4083040" y="3610498"/>
            <a:ext cx="426945" cy="224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8F6BC6-713B-3FD2-70E4-638E4AE1A1A2}"/>
              </a:ext>
            </a:extLst>
          </p:cNvPr>
          <p:cNvSpPr/>
          <p:nvPr/>
        </p:nvSpPr>
        <p:spPr>
          <a:xfrm>
            <a:off x="5051260" y="2674266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Species 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AF3DBA2-AE28-E13E-32D8-2DA5AC15B8B5}"/>
              </a:ext>
            </a:extLst>
          </p:cNvPr>
          <p:cNvSpPr/>
          <p:nvPr/>
        </p:nvSpPr>
        <p:spPr>
          <a:xfrm>
            <a:off x="1183730" y="3652059"/>
            <a:ext cx="1902372" cy="67529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Climate Change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19E2CD-E5DB-58C4-5717-FCB253D7B544}"/>
              </a:ext>
            </a:extLst>
          </p:cNvPr>
          <p:cNvSpPr/>
          <p:nvPr/>
        </p:nvSpPr>
        <p:spPr>
          <a:xfrm>
            <a:off x="8761395" y="2674266"/>
            <a:ext cx="1902372" cy="675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Species B</a:t>
            </a:r>
          </a:p>
        </p:txBody>
      </p:sp>
      <p:sp>
        <p:nvSpPr>
          <p:cNvPr id="113" name="Title 1">
            <a:extLst>
              <a:ext uri="{FF2B5EF4-FFF2-40B4-BE49-F238E27FC236}">
                <a16:creationId xmlns:a16="http://schemas.microsoft.com/office/drawing/2014/main" id="{8598F390-5D51-3F7B-9EA9-FEC1F571EBFB}"/>
              </a:ext>
            </a:extLst>
          </p:cNvPr>
          <p:cNvSpPr txBox="1">
            <a:spLocks/>
          </p:cNvSpPr>
          <p:nvPr/>
        </p:nvSpPr>
        <p:spPr>
          <a:xfrm>
            <a:off x="0" y="381837"/>
            <a:ext cx="1219200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Eco-evo effects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077D889-8E5A-AC72-71C3-D2827173A26E}"/>
              </a:ext>
            </a:extLst>
          </p:cNvPr>
          <p:cNvCxnSpPr>
            <a:cxnSpLocks/>
          </p:cNvCxnSpPr>
          <p:nvPr/>
        </p:nvCxnSpPr>
        <p:spPr>
          <a:xfrm>
            <a:off x="3370201" y="2983692"/>
            <a:ext cx="144677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DD867A1-AF4D-D849-69E5-D6D422270C3D}"/>
              </a:ext>
            </a:extLst>
          </p:cNvPr>
          <p:cNvSpPr txBox="1"/>
          <p:nvPr/>
        </p:nvSpPr>
        <p:spPr>
          <a:xfrm>
            <a:off x="3181015" y="3011911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Higher Temp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C32DED-FB9C-7FDC-3EF1-C0CD63EEDC48}"/>
              </a:ext>
            </a:extLst>
          </p:cNvPr>
          <p:cNvSpPr txBox="1"/>
          <p:nvPr/>
        </p:nvSpPr>
        <p:spPr>
          <a:xfrm>
            <a:off x="3366346" y="3513305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1"/>
                </a:solidFill>
              </a:rPr>
              <a:t>evolution</a:t>
            </a:r>
          </a:p>
        </p:txBody>
      </p:sp>
      <p:pic>
        <p:nvPicPr>
          <p:cNvPr id="2" name="Picture 2" descr="Free Vectors | rising temperature icon">
            <a:extLst>
              <a:ext uri="{FF2B5EF4-FFF2-40B4-BE49-F238E27FC236}">
                <a16:creationId xmlns:a16="http://schemas.microsoft.com/office/drawing/2014/main" id="{83065DC8-8C35-22E4-7329-C5128464B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513" y="2256610"/>
            <a:ext cx="1822943" cy="136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B67861-E957-1C8F-83EA-EC68F86E717C}"/>
              </a:ext>
            </a:extLst>
          </p:cNvPr>
          <p:cNvCxnSpPr>
            <a:cxnSpLocks/>
          </p:cNvCxnSpPr>
          <p:nvPr/>
        </p:nvCxnSpPr>
        <p:spPr>
          <a:xfrm>
            <a:off x="7134127" y="2999154"/>
            <a:ext cx="1446773" cy="0"/>
          </a:xfrm>
          <a:prstGeom prst="straightConnector1">
            <a:avLst/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888DF44-B8CF-D332-76FB-9491BBCBC3CF}"/>
              </a:ext>
            </a:extLst>
          </p:cNvPr>
          <p:cNvSpPr txBox="1"/>
          <p:nvPr/>
        </p:nvSpPr>
        <p:spPr>
          <a:xfrm>
            <a:off x="6944941" y="3027373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Interaction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11B7F491-1B78-73DD-1F2F-E1086187345D}"/>
              </a:ext>
            </a:extLst>
          </p:cNvPr>
          <p:cNvSpPr/>
          <p:nvPr/>
        </p:nvSpPr>
        <p:spPr>
          <a:xfrm rot="20074593">
            <a:off x="4933372" y="3680872"/>
            <a:ext cx="1465634" cy="1181261"/>
          </a:xfrm>
          <a:prstGeom prst="arc">
            <a:avLst>
              <a:gd name="adj1" fmla="val 15929155"/>
              <a:gd name="adj2" fmla="val 19234274"/>
            </a:avLst>
          </a:prstGeom>
          <a:ln w="38100"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38C4329C-E81B-6F96-C0F2-46EF934CB295}"/>
              </a:ext>
            </a:extLst>
          </p:cNvPr>
          <p:cNvSpPr/>
          <p:nvPr/>
        </p:nvSpPr>
        <p:spPr>
          <a:xfrm rot="10354731">
            <a:off x="5573575" y="2562783"/>
            <a:ext cx="2122223" cy="1181261"/>
          </a:xfrm>
          <a:prstGeom prst="arc">
            <a:avLst>
              <a:gd name="adj1" fmla="val 12305525"/>
              <a:gd name="adj2" fmla="val 19797538"/>
            </a:avLst>
          </a:prstGeom>
          <a:ln w="38100">
            <a:prstDash val="sysDot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CBD31C-1CF5-E113-0360-C52A5BC37F6F}"/>
              </a:ext>
            </a:extLst>
          </p:cNvPr>
          <p:cNvSpPr txBox="1"/>
          <p:nvPr/>
        </p:nvSpPr>
        <p:spPr>
          <a:xfrm>
            <a:off x="5681593" y="3722598"/>
            <a:ext cx="1860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Indirect effect</a:t>
            </a:r>
          </a:p>
        </p:txBody>
      </p:sp>
    </p:spTree>
    <p:extLst>
      <p:ext uri="{BB962C8B-B14F-4D97-AF65-F5344CB8AC3E}">
        <p14:creationId xmlns:p14="http://schemas.microsoft.com/office/powerpoint/2010/main" val="368145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1" grpId="0" animBg="1"/>
      <p:bldP spid="4" grpId="0"/>
      <p:bldP spid="10" grpId="0"/>
      <p:bldP spid="11" grpId="0" animBg="1"/>
      <p:bldP spid="13" grpId="0" animBg="1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8ED15-B9FE-F6A3-2935-37B40C37E6F9}"/>
              </a:ext>
            </a:extLst>
          </p:cNvPr>
          <p:cNvSpPr txBox="1">
            <a:spLocks/>
          </p:cNvSpPr>
          <p:nvPr/>
        </p:nvSpPr>
        <p:spPr>
          <a:xfrm>
            <a:off x="0" y="3639"/>
            <a:ext cx="1219200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Temperature increase predicted for populations of </a:t>
            </a:r>
            <a:r>
              <a:rPr lang="en-US" sz="3600" i="1" dirty="0"/>
              <a:t>S. purpurea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D3B7B53-055B-4DA5-9E9F-E8134749D9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42" t="3579" r="8294" b="55773"/>
          <a:stretch/>
        </p:blipFill>
        <p:spPr bwMode="auto">
          <a:xfrm>
            <a:off x="6419749" y="951163"/>
            <a:ext cx="5645018" cy="258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E2C16277-1AD3-D9D5-F3B9-CC4C225C5FF9}"/>
              </a:ext>
            </a:extLst>
          </p:cNvPr>
          <p:cNvSpPr txBox="1">
            <a:spLocks/>
          </p:cNvSpPr>
          <p:nvPr/>
        </p:nvSpPr>
        <p:spPr>
          <a:xfrm>
            <a:off x="6381540" y="3238684"/>
            <a:ext cx="1814032" cy="2563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 Diaz De Villegas 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C3A4835-2201-8E5D-C580-012B9E6EBD3E}"/>
              </a:ext>
            </a:extLst>
          </p:cNvPr>
          <p:cNvSpPr txBox="1">
            <a:spLocks/>
          </p:cNvSpPr>
          <p:nvPr/>
        </p:nvSpPr>
        <p:spPr>
          <a:xfrm>
            <a:off x="121296" y="6460181"/>
            <a:ext cx="1814032" cy="2563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1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Valemaxxx</a:t>
            </a:r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Adobe Stock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5361FA3-2DB7-7E38-B460-12CB124A6F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18" t="26712" r="21652" b="1711"/>
          <a:stretch/>
        </p:blipFill>
        <p:spPr bwMode="auto">
          <a:xfrm>
            <a:off x="3763230" y="951164"/>
            <a:ext cx="2535223" cy="576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tar: 5 Points 8">
            <a:extLst>
              <a:ext uri="{FF2B5EF4-FFF2-40B4-BE49-F238E27FC236}">
                <a16:creationId xmlns:a16="http://schemas.microsoft.com/office/drawing/2014/main" id="{4A0C55F9-196A-275C-6B6B-E41B0E1087EF}"/>
              </a:ext>
            </a:extLst>
          </p:cNvPr>
          <p:cNvSpPr/>
          <p:nvPr/>
        </p:nvSpPr>
        <p:spPr>
          <a:xfrm>
            <a:off x="4265838" y="5341621"/>
            <a:ext cx="365760" cy="36576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FF979E-4652-4875-9200-6FE04AEB7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749" y="4373137"/>
            <a:ext cx="5526802" cy="2087044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156C17F-2391-E11A-DA2B-C223D3CDF48B}"/>
              </a:ext>
            </a:extLst>
          </p:cNvPr>
          <p:cNvSpPr txBox="1">
            <a:spLocks/>
          </p:cNvSpPr>
          <p:nvPr/>
        </p:nvSpPr>
        <p:spPr>
          <a:xfrm>
            <a:off x="6419749" y="6083475"/>
            <a:ext cx="1737615" cy="1975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Chen et al., 2014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FDD116-A235-4059-1E0E-E2BC4F778911}"/>
              </a:ext>
            </a:extLst>
          </p:cNvPr>
          <p:cNvSpPr txBox="1">
            <a:spLocks/>
          </p:cNvSpPr>
          <p:nvPr/>
        </p:nvSpPr>
        <p:spPr>
          <a:xfrm>
            <a:off x="5463899" y="3533577"/>
            <a:ext cx="555752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Apalachicola National Forest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57A226-91A5-1041-728D-B17051794B55}"/>
              </a:ext>
            </a:extLst>
          </p:cNvPr>
          <p:cNvCxnSpPr/>
          <p:nvPr/>
        </p:nvCxnSpPr>
        <p:spPr>
          <a:xfrm flipH="1">
            <a:off x="4838700" y="4945380"/>
            <a:ext cx="1257300" cy="5029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FF1DA7A-30DA-50F7-9EB4-1FAA5797ED3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6702"/>
          <a:stretch>
            <a:fillRect/>
          </a:stretch>
        </p:blipFill>
        <p:spPr>
          <a:xfrm>
            <a:off x="393789" y="1311672"/>
            <a:ext cx="3083077" cy="300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25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C6597-B914-9927-6DCC-CBBB14295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8DBFAE-89AF-6171-6D6D-E049B42528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702"/>
          <a:stretch>
            <a:fillRect/>
          </a:stretch>
        </p:blipFill>
        <p:spPr>
          <a:xfrm>
            <a:off x="431812" y="392150"/>
            <a:ext cx="3504356" cy="341116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94174EE-C28A-38C1-840F-8E3D74AE7EB4}"/>
              </a:ext>
            </a:extLst>
          </p:cNvPr>
          <p:cNvGrpSpPr/>
          <p:nvPr/>
        </p:nvGrpSpPr>
        <p:grpSpPr>
          <a:xfrm>
            <a:off x="4990473" y="3429000"/>
            <a:ext cx="3251200" cy="1201690"/>
            <a:chOff x="5283200" y="4117736"/>
            <a:chExt cx="3251200" cy="1201690"/>
          </a:xfrm>
        </p:grpSpPr>
        <p:pic>
          <p:nvPicPr>
            <p:cNvPr id="8" name="Picture 7" descr="A close up of blue bacteria&#10;&#10;Description automatically generated">
              <a:extLst>
                <a:ext uri="{FF2B5EF4-FFF2-40B4-BE49-F238E27FC236}">
                  <a16:creationId xmlns:a16="http://schemas.microsoft.com/office/drawing/2014/main" id="{6397BD2B-96DC-2C3D-3078-973A08EC4A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39678"/>
            <a:stretch/>
          </p:blipFill>
          <p:spPr>
            <a:xfrm flipV="1">
              <a:off x="5630321" y="4578634"/>
              <a:ext cx="1449569" cy="491853"/>
            </a:xfrm>
            <a:prstGeom prst="rect">
              <a:avLst/>
            </a:prstGeom>
          </p:spPr>
        </p:pic>
        <p:pic>
          <p:nvPicPr>
            <p:cNvPr id="9" name="Picture 8" descr="A close up of blue bacteria&#10;&#10;Description automatically generated">
              <a:extLst>
                <a:ext uri="{FF2B5EF4-FFF2-40B4-BE49-F238E27FC236}">
                  <a16:creationId xmlns:a16="http://schemas.microsoft.com/office/drawing/2014/main" id="{1025B6BB-5BE1-4A9D-6445-94BF9F1DEF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39678"/>
            <a:stretch/>
          </p:blipFill>
          <p:spPr>
            <a:xfrm flipV="1">
              <a:off x="6963339" y="4571061"/>
              <a:ext cx="1449569" cy="49185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267F39-13DD-AF28-98BF-2A2002B22AF1}"/>
                </a:ext>
              </a:extLst>
            </p:cNvPr>
            <p:cNvSpPr txBox="1"/>
            <p:nvPr/>
          </p:nvSpPr>
          <p:spPr>
            <a:xfrm>
              <a:off x="6033174" y="4155017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Bacteria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30907EC-418A-B0B2-F5AB-0049559F5EC1}"/>
                </a:ext>
              </a:extLst>
            </p:cNvPr>
            <p:cNvSpPr/>
            <p:nvPr/>
          </p:nvSpPr>
          <p:spPr>
            <a:xfrm>
              <a:off x="5283200" y="4117736"/>
              <a:ext cx="3251200" cy="12016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61388E-7826-EF5B-EBE7-C8F6E2BFD2FB}"/>
              </a:ext>
            </a:extLst>
          </p:cNvPr>
          <p:cNvGrpSpPr/>
          <p:nvPr/>
        </p:nvGrpSpPr>
        <p:grpSpPr>
          <a:xfrm>
            <a:off x="4990473" y="1049466"/>
            <a:ext cx="3292160" cy="1847981"/>
            <a:chOff x="5271827" y="1397289"/>
            <a:chExt cx="3292160" cy="1847981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EA54A0EA-3CD4-6D39-7891-C25FDC44DD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4500" l="13625" r="85500">
                          <a14:foregroundMark x1="18375" y1="76000" x2="18000" y2="77167"/>
                          <a14:foregroundMark x1="19375" y1="80667" x2="23625" y2="73333"/>
                          <a14:foregroundMark x1="78750" y1="27667" x2="78625" y2="14500"/>
                          <a14:foregroundMark x1="79000" y1="15833" x2="81125" y2="18333"/>
                          <a14:foregroundMark x1="81250" y1="25000" x2="82625" y2="23167"/>
                          <a14:foregroundMark x1="81875" y1="27500" x2="83625" y2="23667"/>
                          <a14:foregroundMark x1="81125" y1="27667" x2="84375" y2="23000"/>
                          <a14:foregroundMark x1="81750" y1="27333" x2="80625" y2="27667"/>
                          <a14:foregroundMark x1="76500" y1="13667" x2="78500" y2="13500"/>
                          <a14:foregroundMark x1="15625" y1="82000" x2="15625" y2="87333"/>
                          <a14:foregroundMark x1="18125" y1="79167" x2="14500" y2="89333"/>
                          <a14:foregroundMark x1="18375" y1="83000" x2="13625" y2="84833"/>
                          <a14:foregroundMark x1="13625" y1="85333" x2="13625" y2="94500"/>
                          <a14:foregroundMark x1="20500" y1="82833" x2="14750" y2="91667"/>
                          <a14:foregroundMark x1="29250" y1="77500" x2="54750" y2="52333"/>
                          <a14:foregroundMark x1="54750" y1="52333" x2="57375" y2="47167"/>
                          <a14:foregroundMark x1="22000" y1="62167" x2="27125" y2="52500"/>
                          <a14:foregroundMark x1="78250" y1="14500" x2="80875" y2="16500"/>
                          <a14:foregroundMark x1="78625" y1="13000" x2="80750" y2="14667"/>
                          <a14:foregroundMark x1="78375" y1="12167" x2="80000" y2="15333"/>
                          <a14:foregroundMark x1="78125" y1="13000" x2="80250" y2="15500"/>
                          <a14:foregroundMark x1="82375" y1="29500" x2="85125" y2="24833"/>
                          <a14:foregroundMark x1="82500" y1="28833" x2="85500" y2="23167"/>
                          <a14:foregroundMark x1="83250" y1="28333" x2="84625" y2="25500"/>
                          <a14:foregroundMark x1="82750" y1="31500" x2="84250" y2="25500"/>
                          <a14:foregroundMark x1="81000" y1="31500" x2="84750" y2="28167"/>
                          <a14:foregroundMark x1="82750" y1="31333" x2="85500" y2="24500"/>
                          <a14:foregroundMark x1="80000" y1="16333" x2="76875" y2="11667"/>
                          <a14:foregroundMark x1="79250" y1="13333" x2="77125" y2="19333"/>
                          <a14:foregroundMark x1="76625" y1="16333" x2="81750" y2="14667"/>
                          <a14:foregroundMark x1="84500" y1="23500" x2="84875" y2="30667"/>
                          <a14:foregroundMark x1="84875" y1="24833" x2="84500" y2="29333"/>
                          <a14:foregroundMark x1="84250" y1="24000" x2="85375" y2="29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44" t="-725" r="12410" b="-527"/>
            <a:stretch/>
          </p:blipFill>
          <p:spPr bwMode="auto">
            <a:xfrm>
              <a:off x="5481859" y="1953748"/>
              <a:ext cx="993657" cy="997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4A417A66-BE81-0390-8761-CD1E728C03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26" b="89926" l="5000" r="96556">
                          <a14:foregroundMark x1="88667" y1="39111" x2="87444" y2="56741"/>
                          <a14:foregroundMark x1="90778" y1="55259" x2="89556" y2="38074"/>
                          <a14:foregroundMark x1="92556" y1="34519" x2="92111" y2="52296"/>
                          <a14:foregroundMark x1="96333" y1="49037" x2="93556" y2="36889"/>
                          <a14:foregroundMark x1="95222" y1="36444" x2="96333" y2="35852"/>
                          <a14:foregroundMark x1="96556" y1="49333" x2="93889" y2="54370"/>
                          <a14:foregroundMark x1="64815" y1="80333" x2="67000" y2="83111"/>
                          <a14:foregroundMark x1="56241" y1="80747" x2="56000" y2="82815"/>
                          <a14:foregroundMark x1="56778" y1="76148" x2="56596" y2="77706"/>
                          <a14:foregroundMark x1="48584" y1="81185" x2="51049" y2="83842"/>
                          <a14:foregroundMark x1="47766" y1="80303" x2="48584" y2="81185"/>
                          <a14:foregroundMark x1="46111" y1="78519" x2="46834" y2="79298"/>
                          <a14:foregroundMark x1="46019" y1="82882" x2="46222" y2="83111"/>
                          <a14:foregroundMark x1="44510" y1="81185" x2="45104" y2="81853"/>
                          <a14:foregroundMark x1="42667" y1="79111" x2="44510" y2="81185"/>
                          <a14:foregroundMark x1="10889" y1="52593" x2="5000" y2="49778"/>
                          <a14:foregroundMark x1="60205" y1="13616" x2="60444" y2="12296"/>
                          <a14:foregroundMark x1="59667" y1="16593" x2="59839" y2="15641"/>
                          <a14:foregroundMark x1="77961" y1="19605" x2="76222" y2="15259"/>
                          <a14:backgroundMark x1="77889" y1="19704" x2="79556" y2="21037"/>
                          <a14:backgroundMark x1="66778" y1="79111" x2="65111" y2="78519"/>
                          <a14:backgroundMark x1="64444" y1="77630" x2="62667" y2="77778"/>
                          <a14:backgroundMark x1="46667" y1="81185" x2="46667" y2="81185"/>
                          <a14:backgroundMark x1="46889" y1="81481" x2="46111" y2="80741"/>
                          <a14:backgroundMark x1="45556" y1="81185" x2="46667" y2="81926"/>
                          <a14:backgroundMark x1="6222" y1="47259" x2="5667" y2="47111"/>
                          <a14:backgroundMark x1="11111" y1="49778" x2="9667" y2="49333"/>
                          <a14:backgroundMark x1="13667" y1="66815" x2="12778" y2="66667"/>
                          <a14:backgroundMark x1="29444" y1="77926" x2="28333" y2="77926"/>
                          <a14:backgroundMark x1="50556" y1="81333" x2="50000" y2="80889"/>
                          <a14:backgroundMark x1="57556" y1="79556" x2="55778" y2="79852"/>
                          <a14:backgroundMark x1="67333" y1="73630" x2="66667" y2="73630"/>
                          <a14:backgroundMark x1="60778" y1="14815" x2="59444" y2="14815"/>
                          <a14:backgroundMark x1="34222" y1="14370" x2="32889" y2="14370"/>
                          <a14:backgroundMark x1="10667" y1="38074" x2="8889" y2="38370"/>
                          <a14:backgroundMark x1="13444" y1="34370" x2="12222" y2="34370"/>
                          <a14:backgroundMark x1="15667" y1="28593" x2="15667" y2="28593"/>
                          <a14:backgroundMark x1="30333" y1="17630" x2="30333" y2="17630"/>
                          <a14:backgroundMark x1="71333" y1="21926" x2="69778" y2="21630"/>
                          <a14:backgroundMark x1="59667" y1="17630" x2="59667" y2="176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083275">
              <a:off x="7195941" y="2210130"/>
              <a:ext cx="513297" cy="381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69A09D-6602-ECE0-92EE-4323CDD7C071}"/>
                </a:ext>
              </a:extLst>
            </p:cNvPr>
            <p:cNvSpPr txBox="1"/>
            <p:nvPr/>
          </p:nvSpPr>
          <p:spPr>
            <a:xfrm>
              <a:off x="6021801" y="1457101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/>
                  </a:solidFill>
                </a:rPr>
                <a:t>Bacterivores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3667A9-5B00-C6B6-E1C7-02428A765BE4}"/>
                </a:ext>
              </a:extLst>
            </p:cNvPr>
            <p:cNvSpPr txBox="1"/>
            <p:nvPr/>
          </p:nvSpPr>
          <p:spPr>
            <a:xfrm>
              <a:off x="5275140" y="2786048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Rotifers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08D566C-3D75-6DA0-38EA-CE1D4FBAA673}"/>
                </a:ext>
              </a:extLst>
            </p:cNvPr>
            <p:cNvSpPr txBox="1"/>
            <p:nvPr/>
          </p:nvSpPr>
          <p:spPr>
            <a:xfrm>
              <a:off x="6703656" y="2786048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Protists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18C7B57-6DFB-C907-5A3D-35C6207E89F0}"/>
                </a:ext>
              </a:extLst>
            </p:cNvPr>
            <p:cNvSpPr/>
            <p:nvPr/>
          </p:nvSpPr>
          <p:spPr>
            <a:xfrm>
              <a:off x="5271827" y="1397289"/>
              <a:ext cx="3251200" cy="18479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B4DB6E0A-9262-A812-3239-DD13560B75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26" b="89926" l="5000" r="96556">
                          <a14:foregroundMark x1="88667" y1="39111" x2="87444" y2="56741"/>
                          <a14:foregroundMark x1="90778" y1="55259" x2="89556" y2="38074"/>
                          <a14:foregroundMark x1="92556" y1="34519" x2="92111" y2="52296"/>
                          <a14:foregroundMark x1="96333" y1="49037" x2="93556" y2="36889"/>
                          <a14:foregroundMark x1="95222" y1="36444" x2="96333" y2="35852"/>
                          <a14:foregroundMark x1="96556" y1="49333" x2="93889" y2="54370"/>
                          <a14:foregroundMark x1="64815" y1="80333" x2="67000" y2="83111"/>
                          <a14:foregroundMark x1="56241" y1="80747" x2="56000" y2="82815"/>
                          <a14:foregroundMark x1="56778" y1="76148" x2="56596" y2="77706"/>
                          <a14:foregroundMark x1="48584" y1="81185" x2="51049" y2="83842"/>
                          <a14:foregroundMark x1="47766" y1="80303" x2="48584" y2="81185"/>
                          <a14:foregroundMark x1="46111" y1="78519" x2="46834" y2="79298"/>
                          <a14:foregroundMark x1="46019" y1="82882" x2="46222" y2="83111"/>
                          <a14:foregroundMark x1="44510" y1="81185" x2="45104" y2="81853"/>
                          <a14:foregroundMark x1="42667" y1="79111" x2="44510" y2="81185"/>
                          <a14:foregroundMark x1="10889" y1="52593" x2="5000" y2="49778"/>
                          <a14:foregroundMark x1="60205" y1="13616" x2="60444" y2="12296"/>
                          <a14:foregroundMark x1="59667" y1="16593" x2="59839" y2="15641"/>
                          <a14:foregroundMark x1="77961" y1="19605" x2="76222" y2="15259"/>
                          <a14:backgroundMark x1="77889" y1="19704" x2="79556" y2="21037"/>
                          <a14:backgroundMark x1="66778" y1="79111" x2="65111" y2="78519"/>
                          <a14:backgroundMark x1="64444" y1="77630" x2="62667" y2="77778"/>
                          <a14:backgroundMark x1="46667" y1="81185" x2="46667" y2="81185"/>
                          <a14:backgroundMark x1="46889" y1="81481" x2="46111" y2="80741"/>
                          <a14:backgroundMark x1="45556" y1="81185" x2="46667" y2="81926"/>
                          <a14:backgroundMark x1="6222" y1="47259" x2="5667" y2="47111"/>
                          <a14:backgroundMark x1="11111" y1="49778" x2="9667" y2="49333"/>
                          <a14:backgroundMark x1="13667" y1="66815" x2="12778" y2="66667"/>
                          <a14:backgroundMark x1="29444" y1="77926" x2="28333" y2="77926"/>
                          <a14:backgroundMark x1="50556" y1="81333" x2="50000" y2="80889"/>
                          <a14:backgroundMark x1="57556" y1="79556" x2="55778" y2="79852"/>
                          <a14:backgroundMark x1="67333" y1="73630" x2="66667" y2="73630"/>
                          <a14:backgroundMark x1="60778" y1="14815" x2="59444" y2="14815"/>
                          <a14:backgroundMark x1="34222" y1="14370" x2="32889" y2="14370"/>
                          <a14:backgroundMark x1="10667" y1="38074" x2="8889" y2="38370"/>
                          <a14:backgroundMark x1="13444" y1="34370" x2="12222" y2="34370"/>
                          <a14:backgroundMark x1="15667" y1="28593" x2="15667" y2="28593"/>
                          <a14:backgroundMark x1="30333" y1="17630" x2="30333" y2="17630"/>
                          <a14:backgroundMark x1="71333" y1="21926" x2="69778" y2="21630"/>
                          <a14:backgroundMark x1="59667" y1="17630" x2="59667" y2="176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003868">
              <a:off x="7574205" y="1916032"/>
              <a:ext cx="615853" cy="457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7D929EEF-77D7-8D4C-8057-3DBC65383A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26" b="89926" l="5000" r="96556">
                          <a14:foregroundMark x1="88667" y1="39111" x2="87444" y2="56741"/>
                          <a14:foregroundMark x1="90778" y1="55259" x2="89556" y2="38074"/>
                          <a14:foregroundMark x1="92556" y1="34519" x2="92111" y2="52296"/>
                          <a14:foregroundMark x1="96333" y1="49037" x2="93556" y2="36889"/>
                          <a14:foregroundMark x1="95222" y1="36444" x2="96333" y2="35852"/>
                          <a14:foregroundMark x1="96556" y1="49333" x2="93889" y2="54370"/>
                          <a14:foregroundMark x1="64815" y1="80333" x2="67000" y2="83111"/>
                          <a14:foregroundMark x1="56241" y1="80747" x2="56000" y2="82815"/>
                          <a14:foregroundMark x1="56778" y1="76148" x2="56596" y2="77706"/>
                          <a14:foregroundMark x1="48584" y1="81185" x2="51049" y2="83842"/>
                          <a14:foregroundMark x1="47766" y1="80303" x2="48584" y2="81185"/>
                          <a14:foregroundMark x1="46111" y1="78519" x2="46834" y2="79298"/>
                          <a14:foregroundMark x1="46019" y1="82882" x2="46222" y2="83111"/>
                          <a14:foregroundMark x1="44510" y1="81185" x2="45104" y2="81853"/>
                          <a14:foregroundMark x1="42667" y1="79111" x2="44510" y2="81185"/>
                          <a14:foregroundMark x1="10889" y1="52593" x2="5000" y2="49778"/>
                          <a14:foregroundMark x1="60205" y1="13616" x2="60444" y2="12296"/>
                          <a14:foregroundMark x1="59667" y1="16593" x2="59839" y2="15641"/>
                          <a14:foregroundMark x1="77961" y1="19605" x2="76222" y2="15259"/>
                          <a14:backgroundMark x1="77889" y1="19704" x2="79556" y2="21037"/>
                          <a14:backgroundMark x1="66778" y1="79111" x2="65111" y2="78519"/>
                          <a14:backgroundMark x1="64444" y1="77630" x2="62667" y2="77778"/>
                          <a14:backgroundMark x1="46667" y1="81185" x2="46667" y2="81185"/>
                          <a14:backgroundMark x1="46889" y1="81481" x2="46111" y2="80741"/>
                          <a14:backgroundMark x1="45556" y1="81185" x2="46667" y2="81926"/>
                          <a14:backgroundMark x1="6222" y1="47259" x2="5667" y2="47111"/>
                          <a14:backgroundMark x1="11111" y1="49778" x2="9667" y2="49333"/>
                          <a14:backgroundMark x1="13667" y1="66815" x2="12778" y2="66667"/>
                          <a14:backgroundMark x1="29444" y1="77926" x2="28333" y2="77926"/>
                          <a14:backgroundMark x1="50556" y1="81333" x2="50000" y2="80889"/>
                          <a14:backgroundMark x1="57556" y1="79556" x2="55778" y2="79852"/>
                          <a14:backgroundMark x1="67333" y1="73630" x2="66667" y2="73630"/>
                          <a14:backgroundMark x1="60778" y1="14815" x2="59444" y2="14815"/>
                          <a14:backgroundMark x1="34222" y1="14370" x2="32889" y2="14370"/>
                          <a14:backgroundMark x1="10667" y1="38074" x2="8889" y2="38370"/>
                          <a14:backgroundMark x1="13444" y1="34370" x2="12222" y2="34370"/>
                          <a14:backgroundMark x1="15667" y1="28593" x2="15667" y2="28593"/>
                          <a14:backgroundMark x1="30333" y1="17630" x2="30333" y2="17630"/>
                          <a14:backgroundMark x1="71333" y1="21926" x2="69778" y2="21630"/>
                          <a14:backgroundMark x1="59667" y1="17630" x2="59667" y2="176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534332">
              <a:off x="7653766" y="2394700"/>
              <a:ext cx="456731" cy="339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4FF88F4-6168-6A09-65E5-F9960197B622}"/>
              </a:ext>
            </a:extLst>
          </p:cNvPr>
          <p:cNvGrpSpPr/>
          <p:nvPr/>
        </p:nvGrpSpPr>
        <p:grpSpPr>
          <a:xfrm>
            <a:off x="4995206" y="5103131"/>
            <a:ext cx="3251200" cy="1220944"/>
            <a:chOff x="5276560" y="5450954"/>
            <a:chExt cx="3251200" cy="1220944"/>
          </a:xfrm>
        </p:grpSpPr>
        <p:pic>
          <p:nvPicPr>
            <p:cNvPr id="22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103EA335-3E57-295C-9788-03076793F5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11679633">
              <a:off x="7720924" y="6132365"/>
              <a:ext cx="687324" cy="347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5FF7DD83-F040-EB5D-2606-2C7928D4FD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10800000">
              <a:off x="5907086" y="6078637"/>
              <a:ext cx="903674" cy="498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E16EF69D-2C28-67BA-A853-577FAC608D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7214658">
              <a:off x="6794395" y="6160108"/>
              <a:ext cx="659480" cy="364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3B4F7514-05B6-6C5A-17CB-05FF377426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18000000">
              <a:off x="7236799" y="6115208"/>
              <a:ext cx="687324" cy="379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2DA357-EC5D-D05A-0FAD-081F037C8E00}"/>
                </a:ext>
              </a:extLst>
            </p:cNvPr>
            <p:cNvSpPr/>
            <p:nvPr/>
          </p:nvSpPr>
          <p:spPr>
            <a:xfrm>
              <a:off x="5276560" y="5450954"/>
              <a:ext cx="3251200" cy="1201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3FF779AF-79CB-EBAB-C9AF-CA0D844639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7569322">
              <a:off x="5311735" y="6098813"/>
              <a:ext cx="687324" cy="347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AA05B0-DC59-80C1-A928-ED9513AA657F}"/>
                </a:ext>
              </a:extLst>
            </p:cNvPr>
            <p:cNvSpPr txBox="1"/>
            <p:nvPr/>
          </p:nvSpPr>
          <p:spPr>
            <a:xfrm>
              <a:off x="6033173" y="5504552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/>
                  </a:solidFill>
                </a:rPr>
                <a:t>Prey</a:t>
              </a:r>
            </a:p>
          </p:txBody>
        </p:sp>
      </p:grpSp>
      <p:pic>
        <p:nvPicPr>
          <p:cNvPr id="29" name="Picture 6" descr="Fish PNG Images, Download 100000+ Fish PNG Resources with Transparent  Background">
            <a:extLst>
              <a:ext uri="{FF2B5EF4-FFF2-40B4-BE49-F238E27FC236}">
                <a16:creationId xmlns:a16="http://schemas.microsoft.com/office/drawing/2014/main" id="{354278E5-8047-94E7-3D7B-3D61E6FF3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1018">
            <a:off x="6005936" y="5502345"/>
            <a:ext cx="983976" cy="98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AF6121F7-0181-34FD-50E4-BB831D6FE949}"/>
              </a:ext>
            </a:extLst>
          </p:cNvPr>
          <p:cNvGrpSpPr/>
          <p:nvPr/>
        </p:nvGrpSpPr>
        <p:grpSpPr>
          <a:xfrm>
            <a:off x="9085583" y="1048210"/>
            <a:ext cx="2219005" cy="1847981"/>
            <a:chOff x="9366937" y="1396033"/>
            <a:chExt cx="2219005" cy="1847981"/>
          </a:xfrm>
        </p:grpSpPr>
        <p:pic>
          <p:nvPicPr>
            <p:cNvPr id="31" name="Picture 8" descr="First records of the pitcher plant mite Sarraceniopus gibsoni (Nesbitt,  1954) (Astigmata: Histiostomatidae) in Europe">
              <a:extLst>
                <a:ext uri="{FF2B5EF4-FFF2-40B4-BE49-F238E27FC236}">
                  <a16:creationId xmlns:a16="http://schemas.microsoft.com/office/drawing/2014/main" id="{D094A5B6-D471-2AD4-2C20-99E0CBEDC7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738" b="91386" l="4762" r="89418">
                          <a14:foregroundMark x1="40741" y1="33708" x2="34392" y2="12734"/>
                          <a14:foregroundMark x1="34392" y1="12734" x2="31746" y2="10487"/>
                          <a14:foregroundMark x1="38624" y1="42322" x2="10053" y2="28839"/>
                          <a14:foregroundMark x1="10053" y1="28839" x2="5291" y2="28839"/>
                          <a14:foregroundMark x1="32275" y1="57303" x2="19048" y2="77154"/>
                          <a14:foregroundMark x1="19048" y1="77154" x2="20106" y2="78652"/>
                          <a14:foregroundMark x1="69312" y1="42697" x2="89418" y2="22472"/>
                          <a14:foregroundMark x1="61905" y1="32210" x2="65608" y2="10112"/>
                          <a14:foregroundMark x1="74074" y1="59176" x2="84656" y2="75281"/>
                          <a14:foregroundMark x1="77778" y1="71161" x2="83069" y2="91386"/>
                          <a14:foregroundMark x1="38291" y1="83146" x2="44974" y2="87266"/>
                          <a14:foregroundMark x1="28571" y1="77154" x2="38291" y2="83146"/>
                          <a14:foregroundMark x1="83069" y1="70787" x2="82540" y2="69663"/>
                          <a14:backgroundMark x1="73545" y1="79775" x2="74603" y2="73408"/>
                          <a14:backgroundMark x1="33745" y1="74025" x2="32804" y2="73408"/>
                          <a14:backgroundMark x1="46561" y1="83146" x2="46561" y2="83146"/>
                          <a14:backgroundMark x1="43915" y1="81648" x2="40741" y2="801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66834">
              <a:off x="9960583" y="1641114"/>
              <a:ext cx="1017338" cy="1437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AA5F8A1-6018-5A89-4D84-BF1583B76C10}"/>
                </a:ext>
              </a:extLst>
            </p:cNvPr>
            <p:cNvSpPr/>
            <p:nvPr/>
          </p:nvSpPr>
          <p:spPr>
            <a:xfrm>
              <a:off x="9366937" y="1396033"/>
              <a:ext cx="2219005" cy="18479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1D71104-4339-EC22-8A23-C9399EF27C65}"/>
                </a:ext>
              </a:extLst>
            </p:cNvPr>
            <p:cNvSpPr txBox="1"/>
            <p:nvPr/>
          </p:nvSpPr>
          <p:spPr>
            <a:xfrm>
              <a:off x="9538230" y="1397289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/>
                  </a:solidFill>
                </a:rPr>
                <a:t>Omnivores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1AF2531-A02C-789B-2083-795642E6951B}"/>
                </a:ext>
              </a:extLst>
            </p:cNvPr>
            <p:cNvSpPr txBox="1"/>
            <p:nvPr/>
          </p:nvSpPr>
          <p:spPr>
            <a:xfrm>
              <a:off x="9546273" y="2803801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Mites</a:t>
              </a:r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AEC9345-2301-D06E-0EAD-8662DCEBE4DD}"/>
              </a:ext>
            </a:extLst>
          </p:cNvPr>
          <p:cNvCxnSpPr>
            <a:cxnSpLocks/>
          </p:cNvCxnSpPr>
          <p:nvPr/>
        </p:nvCxnSpPr>
        <p:spPr>
          <a:xfrm flipH="1" flipV="1">
            <a:off x="6616073" y="4727307"/>
            <a:ext cx="4733" cy="375824"/>
          </a:xfrm>
          <a:prstGeom prst="straightConnector1">
            <a:avLst/>
          </a:prstGeom>
          <a:ln w="57150">
            <a:solidFill>
              <a:srgbClr val="4EA72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1C779BD-36F5-236D-7B34-54D175645383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6616073" y="3009900"/>
            <a:ext cx="0" cy="419100"/>
          </a:xfrm>
          <a:prstGeom prst="straightConnector1">
            <a:avLst/>
          </a:prstGeom>
          <a:ln w="57150">
            <a:solidFill>
              <a:srgbClr val="15608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8A51FE5-F30F-A984-A908-72A8662F228C}"/>
              </a:ext>
            </a:extLst>
          </p:cNvPr>
          <p:cNvCxnSpPr>
            <a:cxnSpLocks/>
          </p:cNvCxnSpPr>
          <p:nvPr/>
        </p:nvCxnSpPr>
        <p:spPr>
          <a:xfrm flipV="1">
            <a:off x="8366701" y="1964527"/>
            <a:ext cx="566825" cy="7673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30B4BB1-7DA9-7748-EA81-427B63EF46C6}"/>
              </a:ext>
            </a:extLst>
          </p:cNvPr>
          <p:cNvCxnSpPr>
            <a:cxnSpLocks/>
          </p:cNvCxnSpPr>
          <p:nvPr/>
        </p:nvCxnSpPr>
        <p:spPr>
          <a:xfrm flipH="1">
            <a:off x="8318467" y="2914621"/>
            <a:ext cx="1836744" cy="1133654"/>
          </a:xfrm>
          <a:prstGeom prst="straightConnector1">
            <a:avLst/>
          </a:prstGeom>
          <a:ln w="57150">
            <a:solidFill>
              <a:srgbClr val="156082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1C16B01-B6D6-2CB3-FB43-70D15EF1F1A9}"/>
              </a:ext>
            </a:extLst>
          </p:cNvPr>
          <p:cNvCxnSpPr>
            <a:cxnSpLocks/>
          </p:cNvCxnSpPr>
          <p:nvPr/>
        </p:nvCxnSpPr>
        <p:spPr>
          <a:xfrm flipV="1">
            <a:off x="8331262" y="4744172"/>
            <a:ext cx="707994" cy="873608"/>
          </a:xfrm>
          <a:prstGeom prst="straightConnector1">
            <a:avLst/>
          </a:prstGeom>
          <a:ln w="57150">
            <a:solidFill>
              <a:srgbClr val="4EA72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A6C190A-23A0-873C-A685-811F8C8CADE2}"/>
              </a:ext>
            </a:extLst>
          </p:cNvPr>
          <p:cNvGrpSpPr/>
          <p:nvPr/>
        </p:nvGrpSpPr>
        <p:grpSpPr>
          <a:xfrm>
            <a:off x="9151192" y="3803316"/>
            <a:ext cx="2482645" cy="1865155"/>
            <a:chOff x="9432546" y="4151139"/>
            <a:chExt cx="2482645" cy="1865155"/>
          </a:xfrm>
        </p:grpSpPr>
        <p:pic>
          <p:nvPicPr>
            <p:cNvPr id="41" name="Picture 12">
              <a:extLst>
                <a:ext uri="{FF2B5EF4-FFF2-40B4-BE49-F238E27FC236}">
                  <a16:creationId xmlns:a16="http://schemas.microsoft.com/office/drawing/2014/main" id="{41676605-82C5-FD06-72D7-92D8F647F7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83030">
              <a:off x="10622449" y="4567253"/>
              <a:ext cx="1049079" cy="786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B24AAEA-F8D3-57D2-1FC9-9FF7835B98BA}"/>
                </a:ext>
              </a:extLst>
            </p:cNvPr>
            <p:cNvSpPr/>
            <p:nvPr/>
          </p:nvSpPr>
          <p:spPr>
            <a:xfrm>
              <a:off x="9432546" y="4151139"/>
              <a:ext cx="2482645" cy="18479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67954BC-35E1-0DAC-8481-042CA117D780}"/>
                </a:ext>
              </a:extLst>
            </p:cNvPr>
            <p:cNvSpPr txBox="1"/>
            <p:nvPr/>
          </p:nvSpPr>
          <p:spPr>
            <a:xfrm>
              <a:off x="9603839" y="4152395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Detritivores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1804CEC-43CC-C132-5C74-C79CDEA274F6}"/>
                </a:ext>
              </a:extLst>
            </p:cNvPr>
            <p:cNvSpPr txBox="1"/>
            <p:nvPr/>
          </p:nvSpPr>
          <p:spPr>
            <a:xfrm>
              <a:off x="9560108" y="5616184"/>
              <a:ext cx="23094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Midge &amp; Fly Larvae</a:t>
              </a:r>
            </a:p>
          </p:txBody>
        </p:sp>
        <p:pic>
          <p:nvPicPr>
            <p:cNvPr id="45" name="Picture 10">
              <a:extLst>
                <a:ext uri="{FF2B5EF4-FFF2-40B4-BE49-F238E27FC236}">
                  <a16:creationId xmlns:a16="http://schemas.microsoft.com/office/drawing/2014/main" id="{26F2328B-8004-C349-308B-E4CB5F9585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>
                          <a14:foregroundMark x1="12598" y1="29596" x2="12305" y2="30378"/>
                          <a14:foregroundMark x1="11328" y1="29987" x2="10840" y2="31421"/>
                          <a14:foregroundMark x1="85156" y1="86180" x2="85547" y2="861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9548125" y="4419570"/>
              <a:ext cx="1795625" cy="1344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AD7818F-11EC-AB58-6385-446FA9ED8848}"/>
              </a:ext>
            </a:extLst>
          </p:cNvPr>
          <p:cNvSpPr txBox="1">
            <a:spLocks/>
          </p:cNvSpPr>
          <p:nvPr/>
        </p:nvSpPr>
        <p:spPr>
          <a:xfrm>
            <a:off x="4123454" y="-19118"/>
            <a:ext cx="765933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Pitcher plant leaf water community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EC4B5-B378-2939-48C1-5A9B9BA726FE}"/>
              </a:ext>
            </a:extLst>
          </p:cNvPr>
          <p:cNvSpPr txBox="1"/>
          <p:nvPr/>
        </p:nvSpPr>
        <p:spPr>
          <a:xfrm>
            <a:off x="320822" y="3803316"/>
            <a:ext cx="3504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Sarracenia purpurea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2E147C-3135-4094-1868-800B2FD0E080}"/>
              </a:ext>
            </a:extLst>
          </p:cNvPr>
          <p:cNvSpPr txBox="1"/>
          <p:nvPr/>
        </p:nvSpPr>
        <p:spPr>
          <a:xfrm>
            <a:off x="363331" y="4174123"/>
            <a:ext cx="2611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Purple pitcher plant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7F917F-2BA7-C853-3DB0-12CF2B88212B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t="15622" r="11311"/>
          <a:stretch>
            <a:fillRect/>
          </a:stretch>
        </p:blipFill>
        <p:spPr>
          <a:xfrm>
            <a:off x="431812" y="4703993"/>
            <a:ext cx="3504356" cy="192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18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958E8-F9C6-FF12-69B3-FBC35EA6CE4A}"/>
              </a:ext>
            </a:extLst>
          </p:cNvPr>
          <p:cNvSpPr txBox="1">
            <a:spLocks/>
          </p:cNvSpPr>
          <p:nvPr/>
        </p:nvSpPr>
        <p:spPr>
          <a:xfrm>
            <a:off x="3265845" y="0"/>
            <a:ext cx="4665306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i="1" dirty="0" err="1"/>
              <a:t>Habrotrocha</a:t>
            </a:r>
            <a:r>
              <a:rPr lang="en-US" sz="3600" i="1" dirty="0"/>
              <a:t> rosa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813AF78-5692-6CBA-8789-56C44501DF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52"/>
          <a:stretch/>
        </p:blipFill>
        <p:spPr bwMode="auto">
          <a:xfrm>
            <a:off x="756850" y="3423085"/>
            <a:ext cx="2392796" cy="327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917DE859-C90A-11AB-9E2A-8B820B375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5" b="10067"/>
          <a:stretch/>
        </p:blipFill>
        <p:spPr bwMode="auto">
          <a:xfrm>
            <a:off x="747126" y="113890"/>
            <a:ext cx="2402520" cy="313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FC364239-056F-C29B-0400-F4C60920F3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4" t="9936" r="9306" b="12339"/>
          <a:stretch/>
        </p:blipFill>
        <p:spPr bwMode="auto">
          <a:xfrm rot="16200000">
            <a:off x="2700684" y="1593061"/>
            <a:ext cx="5795630" cy="441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D2EFC2B-4053-48CF-39B3-A7F3230B9A20}"/>
              </a:ext>
            </a:extLst>
          </p:cNvPr>
          <p:cNvCxnSpPr/>
          <p:nvPr/>
        </p:nvCxnSpPr>
        <p:spPr>
          <a:xfrm>
            <a:off x="3554256" y="6520977"/>
            <a:ext cx="910168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05AF571-DAB1-D1D4-2488-675BA9300F12}"/>
              </a:ext>
            </a:extLst>
          </p:cNvPr>
          <p:cNvSpPr txBox="1"/>
          <p:nvPr/>
        </p:nvSpPr>
        <p:spPr>
          <a:xfrm>
            <a:off x="3430919" y="6086330"/>
            <a:ext cx="103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25 µm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4BE04F-4BFE-537B-FA45-12868DC6B851}"/>
              </a:ext>
            </a:extLst>
          </p:cNvPr>
          <p:cNvGrpSpPr/>
          <p:nvPr/>
        </p:nvGrpSpPr>
        <p:grpSpPr>
          <a:xfrm>
            <a:off x="8400543" y="3523558"/>
            <a:ext cx="3251200" cy="1201690"/>
            <a:chOff x="5283200" y="4117736"/>
            <a:chExt cx="3251200" cy="1201690"/>
          </a:xfrm>
        </p:grpSpPr>
        <p:pic>
          <p:nvPicPr>
            <p:cNvPr id="10" name="Picture 9" descr="A close up of blue bacteria&#10;&#10;Description automatically generated">
              <a:extLst>
                <a:ext uri="{FF2B5EF4-FFF2-40B4-BE49-F238E27FC236}">
                  <a16:creationId xmlns:a16="http://schemas.microsoft.com/office/drawing/2014/main" id="{FEBFEB0B-8E8B-237E-D2D3-0EF202A748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39678"/>
            <a:stretch/>
          </p:blipFill>
          <p:spPr>
            <a:xfrm flipV="1">
              <a:off x="5630321" y="4578634"/>
              <a:ext cx="1449569" cy="491853"/>
            </a:xfrm>
            <a:prstGeom prst="rect">
              <a:avLst/>
            </a:prstGeom>
          </p:spPr>
        </p:pic>
        <p:pic>
          <p:nvPicPr>
            <p:cNvPr id="11" name="Picture 10" descr="A close up of blue bacteria&#10;&#10;Description automatically generated">
              <a:extLst>
                <a:ext uri="{FF2B5EF4-FFF2-40B4-BE49-F238E27FC236}">
                  <a16:creationId xmlns:a16="http://schemas.microsoft.com/office/drawing/2014/main" id="{A3F46DB5-A0E6-7701-91CB-26E4DD395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39678"/>
            <a:stretch/>
          </p:blipFill>
          <p:spPr>
            <a:xfrm flipV="1">
              <a:off x="6963339" y="4571061"/>
              <a:ext cx="1449569" cy="49185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8E59E2-1C3E-90BD-6DC7-A0A7E2AC57E2}"/>
                </a:ext>
              </a:extLst>
            </p:cNvPr>
            <p:cNvSpPr txBox="1"/>
            <p:nvPr/>
          </p:nvSpPr>
          <p:spPr>
            <a:xfrm>
              <a:off x="6033174" y="4155017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Bacteria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4C91B84-B2A0-550B-02AF-5E7F23A11183}"/>
                </a:ext>
              </a:extLst>
            </p:cNvPr>
            <p:cNvSpPr/>
            <p:nvPr/>
          </p:nvSpPr>
          <p:spPr>
            <a:xfrm>
              <a:off x="5283200" y="4117736"/>
              <a:ext cx="3251200" cy="12016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4">
            <a:extLst>
              <a:ext uri="{FF2B5EF4-FFF2-40B4-BE49-F238E27FC236}">
                <a16:creationId xmlns:a16="http://schemas.microsoft.com/office/drawing/2014/main" id="{11B2D19A-E336-8041-AC1E-E1C2ACD270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>
            <a:off x="8610575" y="1700483"/>
            <a:ext cx="993657" cy="9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FD2E620-5976-06AA-258B-B8612C1C9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26" b="89926" l="5000" r="96556">
                        <a14:foregroundMark x1="88667" y1="39111" x2="87444" y2="56741"/>
                        <a14:foregroundMark x1="90778" y1="55259" x2="89556" y2="38074"/>
                        <a14:foregroundMark x1="92556" y1="34519" x2="92111" y2="52296"/>
                        <a14:foregroundMark x1="96333" y1="49037" x2="93556" y2="36889"/>
                        <a14:foregroundMark x1="95222" y1="36444" x2="96333" y2="35852"/>
                        <a14:foregroundMark x1="96556" y1="49333" x2="93889" y2="54370"/>
                        <a14:foregroundMark x1="64815" y1="80333" x2="67000" y2="83111"/>
                        <a14:foregroundMark x1="56241" y1="80747" x2="56000" y2="82815"/>
                        <a14:foregroundMark x1="56778" y1="76148" x2="56596" y2="77706"/>
                        <a14:foregroundMark x1="48584" y1="81185" x2="51049" y2="83842"/>
                        <a14:foregroundMark x1="47766" y1="80303" x2="48584" y2="81185"/>
                        <a14:foregroundMark x1="46111" y1="78519" x2="46834" y2="79298"/>
                        <a14:foregroundMark x1="46019" y1="82882" x2="46222" y2="83111"/>
                        <a14:foregroundMark x1="44510" y1="81185" x2="45104" y2="81853"/>
                        <a14:foregroundMark x1="42667" y1="79111" x2="44510" y2="81185"/>
                        <a14:foregroundMark x1="10889" y1="52593" x2="5000" y2="49778"/>
                        <a14:foregroundMark x1="60205" y1="13616" x2="60444" y2="12296"/>
                        <a14:foregroundMark x1="59667" y1="16593" x2="59839" y2="15641"/>
                        <a14:foregroundMark x1="77961" y1="19605" x2="76222" y2="15259"/>
                        <a14:backgroundMark x1="77889" y1="19704" x2="79556" y2="21037"/>
                        <a14:backgroundMark x1="66778" y1="79111" x2="65111" y2="78519"/>
                        <a14:backgroundMark x1="64444" y1="77630" x2="62667" y2="77778"/>
                        <a14:backgroundMark x1="46667" y1="81185" x2="46667" y2="81185"/>
                        <a14:backgroundMark x1="46889" y1="81481" x2="46111" y2="80741"/>
                        <a14:backgroundMark x1="45556" y1="81185" x2="46667" y2="81926"/>
                        <a14:backgroundMark x1="6222" y1="47259" x2="5667" y2="47111"/>
                        <a14:backgroundMark x1="11111" y1="49778" x2="9667" y2="49333"/>
                        <a14:backgroundMark x1="13667" y1="66815" x2="12778" y2="66667"/>
                        <a14:backgroundMark x1="29444" y1="77926" x2="28333" y2="77926"/>
                        <a14:backgroundMark x1="50556" y1="81333" x2="50000" y2="80889"/>
                        <a14:backgroundMark x1="57556" y1="79556" x2="55778" y2="79852"/>
                        <a14:backgroundMark x1="67333" y1="73630" x2="66667" y2="73630"/>
                        <a14:backgroundMark x1="60778" y1="14815" x2="59444" y2="14815"/>
                        <a14:backgroundMark x1="34222" y1="14370" x2="32889" y2="14370"/>
                        <a14:backgroundMark x1="10667" y1="38074" x2="8889" y2="38370"/>
                        <a14:backgroundMark x1="13444" y1="34370" x2="12222" y2="34370"/>
                        <a14:backgroundMark x1="15667" y1="28593" x2="15667" y2="28593"/>
                        <a14:backgroundMark x1="30333" y1="17630" x2="30333" y2="17630"/>
                        <a14:backgroundMark x1="71333" y1="21926" x2="69778" y2="21630"/>
                        <a14:backgroundMark x1="59667" y1="17630" x2="59667" y2="17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83275">
            <a:off x="10324657" y="1956865"/>
            <a:ext cx="513297" cy="38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DB54EE-F35A-7EAD-068E-CBD9E59B5FA5}"/>
              </a:ext>
            </a:extLst>
          </p:cNvPr>
          <p:cNvSpPr txBox="1"/>
          <p:nvPr/>
        </p:nvSpPr>
        <p:spPr>
          <a:xfrm>
            <a:off x="9150517" y="1203836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</a:rPr>
              <a:t>Bacterivores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7F751D-CF0F-B79C-B412-3AB21B10D4E8}"/>
              </a:ext>
            </a:extLst>
          </p:cNvPr>
          <p:cNvSpPr txBox="1"/>
          <p:nvPr/>
        </p:nvSpPr>
        <p:spPr>
          <a:xfrm>
            <a:off x="8403856" y="2532783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highlight>
                  <a:srgbClr val="FFFF00"/>
                </a:highlight>
              </a:rPr>
              <a:t>Rotifers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8AEB98-AC68-3051-0AEB-DB56AE065C27}"/>
              </a:ext>
            </a:extLst>
          </p:cNvPr>
          <p:cNvSpPr txBox="1"/>
          <p:nvPr/>
        </p:nvSpPr>
        <p:spPr>
          <a:xfrm>
            <a:off x="9832372" y="2532783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Protists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AFD46B-0A2E-5EEE-03B6-9F632139A956}"/>
              </a:ext>
            </a:extLst>
          </p:cNvPr>
          <p:cNvSpPr/>
          <p:nvPr/>
        </p:nvSpPr>
        <p:spPr>
          <a:xfrm>
            <a:off x="8400543" y="1144024"/>
            <a:ext cx="3251200" cy="18479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6">
            <a:extLst>
              <a:ext uri="{FF2B5EF4-FFF2-40B4-BE49-F238E27FC236}">
                <a16:creationId xmlns:a16="http://schemas.microsoft.com/office/drawing/2014/main" id="{E2D0EBF0-E836-4A55-1770-FE5680E6A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26" b="89926" l="5000" r="96556">
                        <a14:foregroundMark x1="88667" y1="39111" x2="87444" y2="56741"/>
                        <a14:foregroundMark x1="90778" y1="55259" x2="89556" y2="38074"/>
                        <a14:foregroundMark x1="92556" y1="34519" x2="92111" y2="52296"/>
                        <a14:foregroundMark x1="96333" y1="49037" x2="93556" y2="36889"/>
                        <a14:foregroundMark x1="95222" y1="36444" x2="96333" y2="35852"/>
                        <a14:foregroundMark x1="96556" y1="49333" x2="93889" y2="54370"/>
                        <a14:foregroundMark x1="64815" y1="80333" x2="67000" y2="83111"/>
                        <a14:foregroundMark x1="56241" y1="80747" x2="56000" y2="82815"/>
                        <a14:foregroundMark x1="56778" y1="76148" x2="56596" y2="77706"/>
                        <a14:foregroundMark x1="48584" y1="81185" x2="51049" y2="83842"/>
                        <a14:foregroundMark x1="47766" y1="80303" x2="48584" y2="81185"/>
                        <a14:foregroundMark x1="46111" y1="78519" x2="46834" y2="79298"/>
                        <a14:foregroundMark x1="46019" y1="82882" x2="46222" y2="83111"/>
                        <a14:foregroundMark x1="44510" y1="81185" x2="45104" y2="81853"/>
                        <a14:foregroundMark x1="42667" y1="79111" x2="44510" y2="81185"/>
                        <a14:foregroundMark x1="10889" y1="52593" x2="5000" y2="49778"/>
                        <a14:foregroundMark x1="60205" y1="13616" x2="60444" y2="12296"/>
                        <a14:foregroundMark x1="59667" y1="16593" x2="59839" y2="15641"/>
                        <a14:foregroundMark x1="77961" y1="19605" x2="76222" y2="15259"/>
                        <a14:backgroundMark x1="77889" y1="19704" x2="79556" y2="21037"/>
                        <a14:backgroundMark x1="66778" y1="79111" x2="65111" y2="78519"/>
                        <a14:backgroundMark x1="64444" y1="77630" x2="62667" y2="77778"/>
                        <a14:backgroundMark x1="46667" y1="81185" x2="46667" y2="81185"/>
                        <a14:backgroundMark x1="46889" y1="81481" x2="46111" y2="80741"/>
                        <a14:backgroundMark x1="45556" y1="81185" x2="46667" y2="81926"/>
                        <a14:backgroundMark x1="6222" y1="47259" x2="5667" y2="47111"/>
                        <a14:backgroundMark x1="11111" y1="49778" x2="9667" y2="49333"/>
                        <a14:backgroundMark x1="13667" y1="66815" x2="12778" y2="66667"/>
                        <a14:backgroundMark x1="29444" y1="77926" x2="28333" y2="77926"/>
                        <a14:backgroundMark x1="50556" y1="81333" x2="50000" y2="80889"/>
                        <a14:backgroundMark x1="57556" y1="79556" x2="55778" y2="79852"/>
                        <a14:backgroundMark x1="67333" y1="73630" x2="66667" y2="73630"/>
                        <a14:backgroundMark x1="60778" y1="14815" x2="59444" y2="14815"/>
                        <a14:backgroundMark x1="34222" y1="14370" x2="32889" y2="14370"/>
                        <a14:backgroundMark x1="10667" y1="38074" x2="8889" y2="38370"/>
                        <a14:backgroundMark x1="13444" y1="34370" x2="12222" y2="34370"/>
                        <a14:backgroundMark x1="15667" y1="28593" x2="15667" y2="28593"/>
                        <a14:backgroundMark x1="30333" y1="17630" x2="30333" y2="17630"/>
                        <a14:backgroundMark x1="71333" y1="21926" x2="69778" y2="21630"/>
                        <a14:backgroundMark x1="59667" y1="17630" x2="59667" y2="17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3868">
            <a:off x="10702921" y="1662767"/>
            <a:ext cx="615853" cy="45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3224582D-8625-EDA1-9B59-1767DA637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26" b="89926" l="5000" r="96556">
                        <a14:foregroundMark x1="88667" y1="39111" x2="87444" y2="56741"/>
                        <a14:foregroundMark x1="90778" y1="55259" x2="89556" y2="38074"/>
                        <a14:foregroundMark x1="92556" y1="34519" x2="92111" y2="52296"/>
                        <a14:foregroundMark x1="96333" y1="49037" x2="93556" y2="36889"/>
                        <a14:foregroundMark x1="95222" y1="36444" x2="96333" y2="35852"/>
                        <a14:foregroundMark x1="96556" y1="49333" x2="93889" y2="54370"/>
                        <a14:foregroundMark x1="64815" y1="80333" x2="67000" y2="83111"/>
                        <a14:foregroundMark x1="56241" y1="80747" x2="56000" y2="82815"/>
                        <a14:foregroundMark x1="56778" y1="76148" x2="56596" y2="77706"/>
                        <a14:foregroundMark x1="48584" y1="81185" x2="51049" y2="83842"/>
                        <a14:foregroundMark x1="47766" y1="80303" x2="48584" y2="81185"/>
                        <a14:foregroundMark x1="46111" y1="78519" x2="46834" y2="79298"/>
                        <a14:foregroundMark x1="46019" y1="82882" x2="46222" y2="83111"/>
                        <a14:foregroundMark x1="44510" y1="81185" x2="45104" y2="81853"/>
                        <a14:foregroundMark x1="42667" y1="79111" x2="44510" y2="81185"/>
                        <a14:foregroundMark x1="10889" y1="52593" x2="5000" y2="49778"/>
                        <a14:foregroundMark x1="60205" y1="13616" x2="60444" y2="12296"/>
                        <a14:foregroundMark x1="59667" y1="16593" x2="59839" y2="15641"/>
                        <a14:foregroundMark x1="77961" y1="19605" x2="76222" y2="15259"/>
                        <a14:backgroundMark x1="77889" y1="19704" x2="79556" y2="21037"/>
                        <a14:backgroundMark x1="66778" y1="79111" x2="65111" y2="78519"/>
                        <a14:backgroundMark x1="64444" y1="77630" x2="62667" y2="77778"/>
                        <a14:backgroundMark x1="46667" y1="81185" x2="46667" y2="81185"/>
                        <a14:backgroundMark x1="46889" y1="81481" x2="46111" y2="80741"/>
                        <a14:backgroundMark x1="45556" y1="81185" x2="46667" y2="81926"/>
                        <a14:backgroundMark x1="6222" y1="47259" x2="5667" y2="47111"/>
                        <a14:backgroundMark x1="11111" y1="49778" x2="9667" y2="49333"/>
                        <a14:backgroundMark x1="13667" y1="66815" x2="12778" y2="66667"/>
                        <a14:backgroundMark x1="29444" y1="77926" x2="28333" y2="77926"/>
                        <a14:backgroundMark x1="50556" y1="81333" x2="50000" y2="80889"/>
                        <a14:backgroundMark x1="57556" y1="79556" x2="55778" y2="79852"/>
                        <a14:backgroundMark x1="67333" y1="73630" x2="66667" y2="73630"/>
                        <a14:backgroundMark x1="60778" y1="14815" x2="59444" y2="14815"/>
                        <a14:backgroundMark x1="34222" y1="14370" x2="32889" y2="14370"/>
                        <a14:backgroundMark x1="10667" y1="38074" x2="8889" y2="38370"/>
                        <a14:backgroundMark x1="13444" y1="34370" x2="12222" y2="34370"/>
                        <a14:backgroundMark x1="15667" y1="28593" x2="15667" y2="28593"/>
                        <a14:backgroundMark x1="30333" y1="17630" x2="30333" y2="17630"/>
                        <a14:backgroundMark x1="71333" y1="21926" x2="69778" y2="21630"/>
                        <a14:backgroundMark x1="59667" y1="17630" x2="59667" y2="17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534332">
            <a:off x="10782482" y="2141435"/>
            <a:ext cx="456731" cy="33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809094A1-B3CB-3285-9230-D31DB0EA962B}"/>
              </a:ext>
            </a:extLst>
          </p:cNvPr>
          <p:cNvGrpSpPr/>
          <p:nvPr/>
        </p:nvGrpSpPr>
        <p:grpSpPr>
          <a:xfrm>
            <a:off x="8405276" y="5197689"/>
            <a:ext cx="3251200" cy="1220944"/>
            <a:chOff x="5276560" y="5450954"/>
            <a:chExt cx="3251200" cy="1220944"/>
          </a:xfrm>
        </p:grpSpPr>
        <p:pic>
          <p:nvPicPr>
            <p:cNvPr id="24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70365344-1EC0-230D-8A6C-DC434164CF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11679633">
              <a:off x="7720924" y="6132365"/>
              <a:ext cx="687324" cy="347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0117DA39-C16C-FEC1-FEB0-A765635F27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10800000">
              <a:off x="5907086" y="6078637"/>
              <a:ext cx="903674" cy="498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B6E736A1-B4E0-7407-DF8C-618E6E21CE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7214658">
              <a:off x="6794395" y="6160108"/>
              <a:ext cx="659480" cy="364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D63273DA-671A-697D-6AAD-D5EC1C14A9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18000000">
              <a:off x="7236799" y="6115208"/>
              <a:ext cx="687324" cy="379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A84B478-4B1A-CBFB-E41D-B68A0B9B6557}"/>
                </a:ext>
              </a:extLst>
            </p:cNvPr>
            <p:cNvSpPr/>
            <p:nvPr/>
          </p:nvSpPr>
          <p:spPr>
            <a:xfrm>
              <a:off x="5276560" y="5450954"/>
              <a:ext cx="3251200" cy="1201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364A1BF6-82CC-8C7E-1B37-99DB2DC700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7569322">
              <a:off x="5311735" y="6098813"/>
              <a:ext cx="687324" cy="347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1156087-16D4-6BAB-B2DA-C99B0F44F715}"/>
                </a:ext>
              </a:extLst>
            </p:cNvPr>
            <p:cNvSpPr txBox="1"/>
            <p:nvPr/>
          </p:nvSpPr>
          <p:spPr>
            <a:xfrm>
              <a:off x="6033173" y="5504552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/>
                  </a:solidFill>
                </a:rPr>
                <a:t>Prey</a:t>
              </a:r>
            </a:p>
          </p:txBody>
        </p:sp>
      </p:grpSp>
      <p:sp>
        <p:nvSpPr>
          <p:cNvPr id="33" name="Subtitle 2">
            <a:extLst>
              <a:ext uri="{FF2B5EF4-FFF2-40B4-BE49-F238E27FC236}">
                <a16:creationId xmlns:a16="http://schemas.microsoft.com/office/drawing/2014/main" id="{C769969C-62F5-6141-A49A-3103F1FB3864}"/>
              </a:ext>
            </a:extLst>
          </p:cNvPr>
          <p:cNvSpPr txBox="1">
            <a:spLocks/>
          </p:cNvSpPr>
          <p:nvPr/>
        </p:nvSpPr>
        <p:spPr>
          <a:xfrm>
            <a:off x="6609118" y="6377897"/>
            <a:ext cx="1814032" cy="2563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Michael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Plewka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FD21BBCB-CA1D-D89A-CE90-DC0E7785FE55}"/>
              </a:ext>
            </a:extLst>
          </p:cNvPr>
          <p:cNvSpPr txBox="1">
            <a:spLocks/>
          </p:cNvSpPr>
          <p:nvPr/>
        </p:nvSpPr>
        <p:spPr>
          <a:xfrm>
            <a:off x="725993" y="6399380"/>
            <a:ext cx="1814032" cy="2563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Michael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Plewka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24BB0C2D-76FC-734C-A091-E4CD7BFEB5F9}"/>
              </a:ext>
            </a:extLst>
          </p:cNvPr>
          <p:cNvSpPr txBox="1">
            <a:spLocks/>
          </p:cNvSpPr>
          <p:nvPr/>
        </p:nvSpPr>
        <p:spPr>
          <a:xfrm>
            <a:off x="747126" y="2967706"/>
            <a:ext cx="1814032" cy="2563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Michael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Plewka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5DF795E-F99E-2ADD-6287-F17A83D9D1A9}"/>
              </a:ext>
            </a:extLst>
          </p:cNvPr>
          <p:cNvCxnSpPr>
            <a:cxnSpLocks/>
          </p:cNvCxnSpPr>
          <p:nvPr/>
        </p:nvCxnSpPr>
        <p:spPr>
          <a:xfrm flipH="1" flipV="1">
            <a:off x="10092054" y="4835802"/>
            <a:ext cx="4733" cy="375824"/>
          </a:xfrm>
          <a:prstGeom prst="straightConnector1">
            <a:avLst/>
          </a:prstGeom>
          <a:ln w="57150">
            <a:solidFill>
              <a:srgbClr val="4EA72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CD2B6FF-EE1B-69DB-B121-7C52A8F4EB36}"/>
              </a:ext>
            </a:extLst>
          </p:cNvPr>
          <p:cNvCxnSpPr>
            <a:cxnSpLocks/>
          </p:cNvCxnSpPr>
          <p:nvPr/>
        </p:nvCxnSpPr>
        <p:spPr>
          <a:xfrm flipV="1">
            <a:off x="10080682" y="3104458"/>
            <a:ext cx="0" cy="419100"/>
          </a:xfrm>
          <a:prstGeom prst="straightConnector1">
            <a:avLst/>
          </a:prstGeom>
          <a:ln w="57150">
            <a:solidFill>
              <a:srgbClr val="15608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7512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958E8-F9C6-FF12-69B3-FBC35EA6CE4A}"/>
              </a:ext>
            </a:extLst>
          </p:cNvPr>
          <p:cNvSpPr txBox="1">
            <a:spLocks/>
          </p:cNvSpPr>
          <p:nvPr/>
        </p:nvSpPr>
        <p:spPr>
          <a:xfrm>
            <a:off x="0" y="3639"/>
            <a:ext cx="1219200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i="1" dirty="0" err="1"/>
              <a:t>Habrotrocha</a:t>
            </a:r>
            <a:r>
              <a:rPr lang="en-US" sz="3600" i="1" dirty="0"/>
              <a:t> rosa</a:t>
            </a:r>
          </a:p>
        </p:txBody>
      </p:sp>
      <p:pic>
        <p:nvPicPr>
          <p:cNvPr id="8" name="Picture 7" descr="A close-up of a blue surface&#10;&#10;Description automatically generated">
            <a:extLst>
              <a:ext uri="{FF2B5EF4-FFF2-40B4-BE49-F238E27FC236}">
                <a16:creationId xmlns:a16="http://schemas.microsoft.com/office/drawing/2014/main" id="{FE3FC5E7-8417-1236-E88B-2D1506CB9573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282" y="2537927"/>
            <a:ext cx="4099358" cy="4099358"/>
          </a:xfrm>
          <a:prstGeom prst="rect">
            <a:avLst/>
          </a:prstGeom>
        </p:spPr>
      </p:pic>
      <p:pic>
        <p:nvPicPr>
          <p:cNvPr id="5" name="Picture 4" descr="A blue oval shaped object&#10;&#10;Description automatically generated">
            <a:extLst>
              <a:ext uri="{FF2B5EF4-FFF2-40B4-BE49-F238E27FC236}">
                <a16:creationId xmlns:a16="http://schemas.microsoft.com/office/drawing/2014/main" id="{BB2AD907-57C4-2A47-02CE-E7996E91B4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1" r="23193"/>
          <a:stretch/>
        </p:blipFill>
        <p:spPr>
          <a:xfrm>
            <a:off x="447344" y="2537927"/>
            <a:ext cx="2369976" cy="4099358"/>
          </a:xfrm>
          <a:prstGeom prst="rect">
            <a:avLst/>
          </a:prstGeom>
        </p:spPr>
      </p:pic>
      <p:pic>
        <p:nvPicPr>
          <p:cNvPr id="9" name="Picture 8" descr="A blue surface with a white circle&#10;&#10;Description automatically generated">
            <a:extLst>
              <a:ext uri="{FF2B5EF4-FFF2-40B4-BE49-F238E27FC236}">
                <a16:creationId xmlns:a16="http://schemas.microsoft.com/office/drawing/2014/main" id="{E0C204C9-AA80-31EA-EB37-E32934350DF7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622" y="2537927"/>
            <a:ext cx="4099358" cy="409935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CD9FB9D-525F-AF99-FC05-0396EF4A21CD}"/>
              </a:ext>
            </a:extLst>
          </p:cNvPr>
          <p:cNvSpPr txBox="1">
            <a:spLocks/>
          </p:cNvSpPr>
          <p:nvPr/>
        </p:nvSpPr>
        <p:spPr>
          <a:xfrm>
            <a:off x="2686690" y="750368"/>
            <a:ext cx="6298689" cy="1638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Obligately parthenogenetic (apomixis)</a:t>
            </a:r>
            <a:br>
              <a:rPr lang="en-US" sz="2800" dirty="0"/>
            </a:br>
            <a:r>
              <a:rPr lang="en-US" sz="2800" i="1" dirty="0"/>
              <a:t>Offspring are clonal</a:t>
            </a:r>
            <a:endParaRPr lang="en-US" sz="2800" dirty="0"/>
          </a:p>
          <a:p>
            <a:pPr algn="ctr">
              <a:lnSpc>
                <a:spcPct val="150000"/>
              </a:lnSpc>
            </a:pPr>
            <a:r>
              <a:rPr lang="en-US" sz="2800" dirty="0"/>
              <a:t>Generation time 1–2 days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DF71FE-75E0-04C4-6CFF-23DC4747D561}"/>
              </a:ext>
            </a:extLst>
          </p:cNvPr>
          <p:cNvSpPr txBox="1"/>
          <p:nvPr/>
        </p:nvSpPr>
        <p:spPr>
          <a:xfrm>
            <a:off x="722597" y="2565919"/>
            <a:ext cx="181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Egg </a:t>
            </a:r>
            <a:r>
              <a:rPr lang="en-US" sz="2000" dirty="0">
                <a:solidFill>
                  <a:schemeClr val="bg1"/>
                </a:solidFill>
              </a:rPr>
              <a:t>(~6 hours)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83B7A9-4351-69E9-11A7-998F3F77996F}"/>
              </a:ext>
            </a:extLst>
          </p:cNvPr>
          <p:cNvSpPr txBox="1"/>
          <p:nvPr/>
        </p:nvSpPr>
        <p:spPr>
          <a:xfrm>
            <a:off x="3953765" y="2555483"/>
            <a:ext cx="2611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Hatching </a:t>
            </a:r>
            <a:r>
              <a:rPr lang="en-US" sz="2000" dirty="0">
                <a:solidFill>
                  <a:schemeClr val="bg1"/>
                </a:solidFill>
              </a:rPr>
              <a:t>(~12 hours)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C68175-5137-5E71-B3E9-A7E20ACBC86A}"/>
              </a:ext>
            </a:extLst>
          </p:cNvPr>
          <p:cNvSpPr txBox="1"/>
          <p:nvPr/>
        </p:nvSpPr>
        <p:spPr>
          <a:xfrm>
            <a:off x="8445425" y="2565919"/>
            <a:ext cx="2611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Adult </a:t>
            </a:r>
            <a:r>
              <a:rPr lang="en-US" sz="2000" dirty="0">
                <a:solidFill>
                  <a:schemeClr val="bg1"/>
                </a:solidFill>
              </a:rPr>
              <a:t>(~24-48 hours)</a:t>
            </a:r>
          </a:p>
        </p:txBody>
      </p:sp>
    </p:spTree>
    <p:extLst>
      <p:ext uri="{BB962C8B-B14F-4D97-AF65-F5344CB8AC3E}">
        <p14:creationId xmlns:p14="http://schemas.microsoft.com/office/powerpoint/2010/main" val="999786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87C45FB-16CD-E4AB-3FCA-71ED8520DE87}"/>
              </a:ext>
            </a:extLst>
          </p:cNvPr>
          <p:cNvGrpSpPr/>
          <p:nvPr/>
        </p:nvGrpSpPr>
        <p:grpSpPr>
          <a:xfrm>
            <a:off x="1082257" y="4239470"/>
            <a:ext cx="3251200" cy="1201690"/>
            <a:chOff x="5283200" y="4117736"/>
            <a:chExt cx="3251200" cy="1201690"/>
          </a:xfrm>
        </p:grpSpPr>
        <p:pic>
          <p:nvPicPr>
            <p:cNvPr id="3" name="Picture 2" descr="A close up of blue bacteria&#10;&#10;Description automatically generated">
              <a:extLst>
                <a:ext uri="{FF2B5EF4-FFF2-40B4-BE49-F238E27FC236}">
                  <a16:creationId xmlns:a16="http://schemas.microsoft.com/office/drawing/2014/main" id="{7FFA0E5B-8236-1B05-650E-B44A31B39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39678"/>
            <a:stretch/>
          </p:blipFill>
          <p:spPr>
            <a:xfrm flipV="1">
              <a:off x="5630321" y="4578634"/>
              <a:ext cx="1449569" cy="491853"/>
            </a:xfrm>
            <a:prstGeom prst="rect">
              <a:avLst/>
            </a:prstGeom>
          </p:spPr>
        </p:pic>
        <p:pic>
          <p:nvPicPr>
            <p:cNvPr id="4" name="Picture 3" descr="A close up of blue bacteria&#10;&#10;Description automatically generated">
              <a:extLst>
                <a:ext uri="{FF2B5EF4-FFF2-40B4-BE49-F238E27FC236}">
                  <a16:creationId xmlns:a16="http://schemas.microsoft.com/office/drawing/2014/main" id="{9492922B-0890-CA65-F440-10C82C5E70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39678"/>
            <a:stretch/>
          </p:blipFill>
          <p:spPr>
            <a:xfrm flipV="1">
              <a:off x="6963339" y="4571061"/>
              <a:ext cx="1449569" cy="49185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CA0187-130D-9967-0888-78F5D7FC6351}"/>
                </a:ext>
              </a:extLst>
            </p:cNvPr>
            <p:cNvSpPr txBox="1"/>
            <p:nvPr/>
          </p:nvSpPr>
          <p:spPr>
            <a:xfrm>
              <a:off x="6033174" y="4155017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Bacteria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254440-4285-EDC2-0403-DF429529FA11}"/>
                </a:ext>
              </a:extLst>
            </p:cNvPr>
            <p:cNvSpPr/>
            <p:nvPr/>
          </p:nvSpPr>
          <p:spPr>
            <a:xfrm>
              <a:off x="5283200" y="4117736"/>
              <a:ext cx="3251200" cy="12016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4">
            <a:extLst>
              <a:ext uri="{FF2B5EF4-FFF2-40B4-BE49-F238E27FC236}">
                <a16:creationId xmlns:a16="http://schemas.microsoft.com/office/drawing/2014/main" id="{AE49A1B3-394E-11BE-BB4B-D569FE3427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>
            <a:off x="878990" y="2116135"/>
            <a:ext cx="993657" cy="9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09C2529F-8C5B-6BD3-2459-5FA359A48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26" b="89926" l="5000" r="96556">
                        <a14:foregroundMark x1="88667" y1="39111" x2="87444" y2="56741"/>
                        <a14:foregroundMark x1="90778" y1="55259" x2="89556" y2="38074"/>
                        <a14:foregroundMark x1="92556" y1="34519" x2="92111" y2="52296"/>
                        <a14:foregroundMark x1="96333" y1="49037" x2="93556" y2="36889"/>
                        <a14:foregroundMark x1="95222" y1="36444" x2="96333" y2="35852"/>
                        <a14:foregroundMark x1="96556" y1="49333" x2="93889" y2="54370"/>
                        <a14:foregroundMark x1="64815" y1="80333" x2="67000" y2="83111"/>
                        <a14:foregroundMark x1="56241" y1="80747" x2="56000" y2="82815"/>
                        <a14:foregroundMark x1="56778" y1="76148" x2="56596" y2="77706"/>
                        <a14:foregroundMark x1="48584" y1="81185" x2="51049" y2="83842"/>
                        <a14:foregroundMark x1="47766" y1="80303" x2="48584" y2="81185"/>
                        <a14:foregroundMark x1="46111" y1="78519" x2="46834" y2="79298"/>
                        <a14:foregroundMark x1="46019" y1="82882" x2="46222" y2="83111"/>
                        <a14:foregroundMark x1="44510" y1="81185" x2="45104" y2="81853"/>
                        <a14:foregroundMark x1="42667" y1="79111" x2="44510" y2="81185"/>
                        <a14:foregroundMark x1="10889" y1="52593" x2="5000" y2="49778"/>
                        <a14:foregroundMark x1="60205" y1="13616" x2="60444" y2="12296"/>
                        <a14:foregroundMark x1="59667" y1="16593" x2="59839" y2="15641"/>
                        <a14:foregroundMark x1="77961" y1="19605" x2="76222" y2="15259"/>
                        <a14:backgroundMark x1="77889" y1="19704" x2="79556" y2="21037"/>
                        <a14:backgroundMark x1="66778" y1="79111" x2="65111" y2="78519"/>
                        <a14:backgroundMark x1="64444" y1="77630" x2="62667" y2="77778"/>
                        <a14:backgroundMark x1="46667" y1="81185" x2="46667" y2="81185"/>
                        <a14:backgroundMark x1="46889" y1="81481" x2="46111" y2="80741"/>
                        <a14:backgroundMark x1="45556" y1="81185" x2="46667" y2="81926"/>
                        <a14:backgroundMark x1="6222" y1="47259" x2="5667" y2="47111"/>
                        <a14:backgroundMark x1="11111" y1="49778" x2="9667" y2="49333"/>
                        <a14:backgroundMark x1="13667" y1="66815" x2="12778" y2="66667"/>
                        <a14:backgroundMark x1="29444" y1="77926" x2="28333" y2="77926"/>
                        <a14:backgroundMark x1="50556" y1="81333" x2="50000" y2="80889"/>
                        <a14:backgroundMark x1="57556" y1="79556" x2="55778" y2="79852"/>
                        <a14:backgroundMark x1="67333" y1="73630" x2="66667" y2="73630"/>
                        <a14:backgroundMark x1="60778" y1="14815" x2="59444" y2="14815"/>
                        <a14:backgroundMark x1="34222" y1="14370" x2="32889" y2="14370"/>
                        <a14:backgroundMark x1="10667" y1="38074" x2="8889" y2="38370"/>
                        <a14:backgroundMark x1="13444" y1="34370" x2="12222" y2="34370"/>
                        <a14:backgroundMark x1="15667" y1="28593" x2="15667" y2="28593"/>
                        <a14:backgroundMark x1="30333" y1="17630" x2="30333" y2="17630"/>
                        <a14:backgroundMark x1="71333" y1="21926" x2="69778" y2="21630"/>
                        <a14:backgroundMark x1="59667" y1="17630" x2="59667" y2="17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83275">
            <a:off x="3498033" y="2411516"/>
            <a:ext cx="513297" cy="38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ED5022-78EB-0093-62EF-0AEA59DDEC5E}"/>
              </a:ext>
            </a:extLst>
          </p:cNvPr>
          <p:cNvSpPr txBox="1"/>
          <p:nvPr/>
        </p:nvSpPr>
        <p:spPr>
          <a:xfrm>
            <a:off x="1848096" y="1656575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</a:rPr>
              <a:t>Bacterivores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961D8B-708F-B649-3E88-52E2B8AF7588}"/>
              </a:ext>
            </a:extLst>
          </p:cNvPr>
          <p:cNvSpPr txBox="1"/>
          <p:nvPr/>
        </p:nvSpPr>
        <p:spPr>
          <a:xfrm>
            <a:off x="672271" y="2948435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Rotifers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66054D-2F5D-948D-9B4F-4981DB2C4570}"/>
              </a:ext>
            </a:extLst>
          </p:cNvPr>
          <p:cNvSpPr txBox="1"/>
          <p:nvPr/>
        </p:nvSpPr>
        <p:spPr>
          <a:xfrm>
            <a:off x="3005748" y="2987434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Protists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AF9B3E-9C0D-0367-D99E-2450EAD5121F}"/>
              </a:ext>
            </a:extLst>
          </p:cNvPr>
          <p:cNvSpPr/>
          <p:nvPr/>
        </p:nvSpPr>
        <p:spPr>
          <a:xfrm>
            <a:off x="672271" y="1664995"/>
            <a:ext cx="4112141" cy="18479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5D0FDD7E-8D33-22BE-28B0-8A27D183C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26" b="89926" l="5000" r="96556">
                        <a14:foregroundMark x1="88667" y1="39111" x2="87444" y2="56741"/>
                        <a14:foregroundMark x1="90778" y1="55259" x2="89556" y2="38074"/>
                        <a14:foregroundMark x1="92556" y1="34519" x2="92111" y2="52296"/>
                        <a14:foregroundMark x1="96333" y1="49037" x2="93556" y2="36889"/>
                        <a14:foregroundMark x1="95222" y1="36444" x2="96333" y2="35852"/>
                        <a14:foregroundMark x1="96556" y1="49333" x2="93889" y2="54370"/>
                        <a14:foregroundMark x1="64815" y1="80333" x2="67000" y2="83111"/>
                        <a14:foregroundMark x1="56241" y1="80747" x2="56000" y2="82815"/>
                        <a14:foregroundMark x1="56778" y1="76148" x2="56596" y2="77706"/>
                        <a14:foregroundMark x1="48584" y1="81185" x2="51049" y2="83842"/>
                        <a14:foregroundMark x1="47766" y1="80303" x2="48584" y2="81185"/>
                        <a14:foregroundMark x1="46111" y1="78519" x2="46834" y2="79298"/>
                        <a14:foregroundMark x1="46019" y1="82882" x2="46222" y2="83111"/>
                        <a14:foregroundMark x1="44510" y1="81185" x2="45104" y2="81853"/>
                        <a14:foregroundMark x1="42667" y1="79111" x2="44510" y2="81185"/>
                        <a14:foregroundMark x1="10889" y1="52593" x2="5000" y2="49778"/>
                        <a14:foregroundMark x1="60205" y1="13616" x2="60444" y2="12296"/>
                        <a14:foregroundMark x1="59667" y1="16593" x2="59839" y2="15641"/>
                        <a14:foregroundMark x1="77961" y1="19605" x2="76222" y2="15259"/>
                        <a14:backgroundMark x1="77889" y1="19704" x2="79556" y2="21037"/>
                        <a14:backgroundMark x1="66778" y1="79111" x2="65111" y2="78519"/>
                        <a14:backgroundMark x1="64444" y1="77630" x2="62667" y2="77778"/>
                        <a14:backgroundMark x1="46667" y1="81185" x2="46667" y2="81185"/>
                        <a14:backgroundMark x1="46889" y1="81481" x2="46111" y2="80741"/>
                        <a14:backgroundMark x1="45556" y1="81185" x2="46667" y2="81926"/>
                        <a14:backgroundMark x1="6222" y1="47259" x2="5667" y2="47111"/>
                        <a14:backgroundMark x1="11111" y1="49778" x2="9667" y2="49333"/>
                        <a14:backgroundMark x1="13667" y1="66815" x2="12778" y2="66667"/>
                        <a14:backgroundMark x1="29444" y1="77926" x2="28333" y2="77926"/>
                        <a14:backgroundMark x1="50556" y1="81333" x2="50000" y2="80889"/>
                        <a14:backgroundMark x1="57556" y1="79556" x2="55778" y2="79852"/>
                        <a14:backgroundMark x1="67333" y1="73630" x2="66667" y2="73630"/>
                        <a14:backgroundMark x1="60778" y1="14815" x2="59444" y2="14815"/>
                        <a14:backgroundMark x1="34222" y1="14370" x2="32889" y2="14370"/>
                        <a14:backgroundMark x1="10667" y1="38074" x2="8889" y2="38370"/>
                        <a14:backgroundMark x1="13444" y1="34370" x2="12222" y2="34370"/>
                        <a14:backgroundMark x1="15667" y1="28593" x2="15667" y2="28593"/>
                        <a14:backgroundMark x1="30333" y1="17630" x2="30333" y2="17630"/>
                        <a14:backgroundMark x1="71333" y1="21926" x2="69778" y2="21630"/>
                        <a14:backgroundMark x1="59667" y1="17630" x2="59667" y2="17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3868">
            <a:off x="3876297" y="2117418"/>
            <a:ext cx="615853" cy="45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F9DCA99C-320E-7A86-35FD-7D9BA9C55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26" b="89926" l="5000" r="96556">
                        <a14:foregroundMark x1="88667" y1="39111" x2="87444" y2="56741"/>
                        <a14:foregroundMark x1="90778" y1="55259" x2="89556" y2="38074"/>
                        <a14:foregroundMark x1="92556" y1="34519" x2="92111" y2="52296"/>
                        <a14:foregroundMark x1="96333" y1="49037" x2="93556" y2="36889"/>
                        <a14:foregroundMark x1="95222" y1="36444" x2="96333" y2="35852"/>
                        <a14:foregroundMark x1="96556" y1="49333" x2="93889" y2="54370"/>
                        <a14:foregroundMark x1="64815" y1="80333" x2="67000" y2="83111"/>
                        <a14:foregroundMark x1="56241" y1="80747" x2="56000" y2="82815"/>
                        <a14:foregroundMark x1="56778" y1="76148" x2="56596" y2="77706"/>
                        <a14:foregroundMark x1="48584" y1="81185" x2="51049" y2="83842"/>
                        <a14:foregroundMark x1="47766" y1="80303" x2="48584" y2="81185"/>
                        <a14:foregroundMark x1="46111" y1="78519" x2="46834" y2="79298"/>
                        <a14:foregroundMark x1="46019" y1="82882" x2="46222" y2="83111"/>
                        <a14:foregroundMark x1="44510" y1="81185" x2="45104" y2="81853"/>
                        <a14:foregroundMark x1="42667" y1="79111" x2="44510" y2="81185"/>
                        <a14:foregroundMark x1="10889" y1="52593" x2="5000" y2="49778"/>
                        <a14:foregroundMark x1="60205" y1="13616" x2="60444" y2="12296"/>
                        <a14:foregroundMark x1="59667" y1="16593" x2="59839" y2="15641"/>
                        <a14:foregroundMark x1="77961" y1="19605" x2="76222" y2="15259"/>
                        <a14:backgroundMark x1="77889" y1="19704" x2="79556" y2="21037"/>
                        <a14:backgroundMark x1="66778" y1="79111" x2="65111" y2="78519"/>
                        <a14:backgroundMark x1="64444" y1="77630" x2="62667" y2="77778"/>
                        <a14:backgroundMark x1="46667" y1="81185" x2="46667" y2="81185"/>
                        <a14:backgroundMark x1="46889" y1="81481" x2="46111" y2="80741"/>
                        <a14:backgroundMark x1="45556" y1="81185" x2="46667" y2="81926"/>
                        <a14:backgroundMark x1="6222" y1="47259" x2="5667" y2="47111"/>
                        <a14:backgroundMark x1="11111" y1="49778" x2="9667" y2="49333"/>
                        <a14:backgroundMark x1="13667" y1="66815" x2="12778" y2="66667"/>
                        <a14:backgroundMark x1="29444" y1="77926" x2="28333" y2="77926"/>
                        <a14:backgroundMark x1="50556" y1="81333" x2="50000" y2="80889"/>
                        <a14:backgroundMark x1="57556" y1="79556" x2="55778" y2="79852"/>
                        <a14:backgroundMark x1="67333" y1="73630" x2="66667" y2="73630"/>
                        <a14:backgroundMark x1="60778" y1="14815" x2="59444" y2="14815"/>
                        <a14:backgroundMark x1="34222" y1="14370" x2="32889" y2="14370"/>
                        <a14:backgroundMark x1="10667" y1="38074" x2="8889" y2="38370"/>
                        <a14:backgroundMark x1="13444" y1="34370" x2="12222" y2="34370"/>
                        <a14:backgroundMark x1="15667" y1="28593" x2="15667" y2="28593"/>
                        <a14:backgroundMark x1="30333" y1="17630" x2="30333" y2="17630"/>
                        <a14:backgroundMark x1="71333" y1="21926" x2="69778" y2="21630"/>
                        <a14:backgroundMark x1="59667" y1="17630" x2="59667" y2="17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534332">
            <a:off x="3955858" y="2596086"/>
            <a:ext cx="456731" cy="33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FB82506-E37A-D5AD-35E7-FEF30B6B577F}"/>
              </a:ext>
            </a:extLst>
          </p:cNvPr>
          <p:cNvCxnSpPr>
            <a:cxnSpLocks/>
          </p:cNvCxnSpPr>
          <p:nvPr/>
        </p:nvCxnSpPr>
        <p:spPr>
          <a:xfrm>
            <a:off x="2090057" y="2909955"/>
            <a:ext cx="1344948" cy="725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79CE894-07B5-7B6B-A4C0-B4C6A82C2021}"/>
              </a:ext>
            </a:extLst>
          </p:cNvPr>
          <p:cNvSpPr txBox="1"/>
          <p:nvPr/>
        </p:nvSpPr>
        <p:spPr>
          <a:xfrm>
            <a:off x="1846805" y="2422893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/>
                </a:solidFill>
              </a:rPr>
              <a:t>Competition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E62AD884-B003-97A7-409E-6B9AC09F2903}"/>
              </a:ext>
            </a:extLst>
          </p:cNvPr>
          <p:cNvSpPr txBox="1">
            <a:spLocks/>
          </p:cNvSpPr>
          <p:nvPr/>
        </p:nvSpPr>
        <p:spPr>
          <a:xfrm>
            <a:off x="1659294" y="47832"/>
            <a:ext cx="8873412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Natural competitor: </a:t>
            </a:r>
            <a:r>
              <a:rPr lang="en-US" sz="3600" i="1" dirty="0"/>
              <a:t>Tetrahymena </a:t>
            </a:r>
            <a:r>
              <a:rPr lang="en-US" sz="3600" dirty="0"/>
              <a:t>sp.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7217B7-1F5A-C21F-EDE3-08709DFAD5E9}"/>
              </a:ext>
            </a:extLst>
          </p:cNvPr>
          <p:cNvSpPr/>
          <p:nvPr/>
        </p:nvSpPr>
        <p:spPr>
          <a:xfrm>
            <a:off x="5378564" y="1664995"/>
            <a:ext cx="2937787" cy="2937787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6">
            <a:extLst>
              <a:ext uri="{FF2B5EF4-FFF2-40B4-BE49-F238E27FC236}">
                <a16:creationId xmlns:a16="http://schemas.microsoft.com/office/drawing/2014/main" id="{21A845E6-AE42-48EE-F0D0-F0C7B4E96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405626" y="2046510"/>
            <a:ext cx="2919460" cy="218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ubtitle 2">
            <a:extLst>
              <a:ext uri="{FF2B5EF4-FFF2-40B4-BE49-F238E27FC236}">
                <a16:creationId xmlns:a16="http://schemas.microsoft.com/office/drawing/2014/main" id="{633D779D-1072-32FA-F6C9-C93283E169D6}"/>
              </a:ext>
            </a:extLst>
          </p:cNvPr>
          <p:cNvSpPr txBox="1">
            <a:spLocks/>
          </p:cNvSpPr>
          <p:nvPr/>
        </p:nvSpPr>
        <p:spPr>
          <a:xfrm>
            <a:off x="5362699" y="4262216"/>
            <a:ext cx="2658363" cy="3756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Brian Farley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117DD50C-8C0C-F956-EA3A-DCE73A5FA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305" y="1646171"/>
            <a:ext cx="2845982" cy="293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Subtitle 2">
            <a:extLst>
              <a:ext uri="{FF2B5EF4-FFF2-40B4-BE49-F238E27FC236}">
                <a16:creationId xmlns:a16="http://schemas.microsoft.com/office/drawing/2014/main" id="{0AF7FC85-F618-00C5-14E8-1D7C3100EBBA}"/>
              </a:ext>
            </a:extLst>
          </p:cNvPr>
          <p:cNvSpPr txBox="1">
            <a:spLocks/>
          </p:cNvSpPr>
          <p:nvPr/>
        </p:nvSpPr>
        <p:spPr>
          <a:xfrm>
            <a:off x="8547305" y="4239470"/>
            <a:ext cx="2658363" cy="3756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Tsukii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49A545-51BC-7F62-13A9-6A05CF2C23BB}"/>
              </a:ext>
            </a:extLst>
          </p:cNvPr>
          <p:cNvCxnSpPr>
            <a:cxnSpLocks/>
          </p:cNvCxnSpPr>
          <p:nvPr/>
        </p:nvCxnSpPr>
        <p:spPr>
          <a:xfrm flipV="1">
            <a:off x="2737053" y="3695700"/>
            <a:ext cx="0" cy="543770"/>
          </a:xfrm>
          <a:prstGeom prst="straightConnector1">
            <a:avLst/>
          </a:prstGeom>
          <a:ln w="57150">
            <a:solidFill>
              <a:srgbClr val="15608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750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3ECA1-3866-0C6D-E21C-621952D66EEB}"/>
              </a:ext>
            </a:extLst>
          </p:cNvPr>
          <p:cNvSpPr txBox="1">
            <a:spLocks/>
          </p:cNvSpPr>
          <p:nvPr/>
        </p:nvSpPr>
        <p:spPr>
          <a:xfrm>
            <a:off x="1659294" y="140398"/>
            <a:ext cx="8873412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Growth parameters and response to temperature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64BE00-5169-A6B2-27BE-39D43EC69468}"/>
              </a:ext>
            </a:extLst>
          </p:cNvPr>
          <p:cNvSpPr txBox="1"/>
          <p:nvPr/>
        </p:nvSpPr>
        <p:spPr>
          <a:xfrm>
            <a:off x="472785" y="1536174"/>
            <a:ext cx="61249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Logistic growth model predicts: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Maximum growth rate (</a:t>
            </a:r>
            <a:r>
              <a:rPr lang="en-US" sz="2000" i="1" dirty="0"/>
              <a:t>r</a:t>
            </a:r>
            <a:r>
              <a:rPr lang="en-US" sz="20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Carrying capacity (K)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Growth parameters of rotifer clones differ when grown at different temperatures</a:t>
            </a:r>
            <a:br>
              <a:rPr lang="en-US" sz="2000" dirty="0"/>
            </a:br>
            <a:r>
              <a:rPr lang="en-US" sz="2000" dirty="0">
                <a:solidFill>
                  <a:srgbClr val="2E92A2"/>
                </a:solidFill>
              </a:rPr>
              <a:t>- </a:t>
            </a:r>
            <a:r>
              <a:rPr lang="en-US" sz="2000" i="1" dirty="0">
                <a:solidFill>
                  <a:srgbClr val="2E92A2"/>
                </a:solidFill>
              </a:rPr>
              <a:t>potential for rapid evolution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Competition affects growth parameters in both rotifers and protists</a:t>
            </a:r>
            <a:br>
              <a:rPr lang="en-US" sz="2000" dirty="0"/>
            </a:br>
            <a:r>
              <a:rPr lang="en-US" sz="2000" dirty="0">
                <a:solidFill>
                  <a:srgbClr val="AA3F5D"/>
                </a:solidFill>
              </a:rPr>
              <a:t>- </a:t>
            </a:r>
            <a:r>
              <a:rPr lang="en-US" sz="2000" i="1" dirty="0">
                <a:solidFill>
                  <a:srgbClr val="AA3F5D"/>
                </a:solidFill>
              </a:rPr>
              <a:t>competition is measurable</a:t>
            </a:r>
            <a:endParaRPr lang="en-US" sz="2000" dirty="0">
              <a:solidFill>
                <a:srgbClr val="AA3F5D"/>
              </a:solidFill>
            </a:endParaRPr>
          </a:p>
          <a:p>
            <a:pPr lvl="1"/>
            <a:endParaRPr lang="en-US" sz="2000" dirty="0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97EE4EE7-F57E-223B-26FC-7FFF4E902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673" y="1348799"/>
            <a:ext cx="5301620" cy="3641347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46392397-4529-248C-5158-FDA92586339C}"/>
              </a:ext>
            </a:extLst>
          </p:cNvPr>
          <p:cNvSpPr txBox="1"/>
          <p:nvPr/>
        </p:nvSpPr>
        <p:spPr>
          <a:xfrm>
            <a:off x="7300297" y="2380697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</a:t>
            </a:r>
            <a:r>
              <a:rPr lang="en-US" dirty="0"/>
              <a:t> = 0.6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3A32714-94CA-8202-8F71-AE0451F4A106}"/>
              </a:ext>
            </a:extLst>
          </p:cNvPr>
          <p:cNvSpPr txBox="1"/>
          <p:nvPr/>
        </p:nvSpPr>
        <p:spPr>
          <a:xfrm>
            <a:off x="10220060" y="2438870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= 77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1F49663-1041-90D4-4875-518799254884}"/>
              </a:ext>
            </a:extLst>
          </p:cNvPr>
          <p:cNvCxnSpPr/>
          <p:nvPr/>
        </p:nvCxnSpPr>
        <p:spPr>
          <a:xfrm>
            <a:off x="7871928" y="2847114"/>
            <a:ext cx="218970" cy="2441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D4B1F10-9E69-8710-772F-A74F2C7BE169}"/>
              </a:ext>
            </a:extLst>
          </p:cNvPr>
          <p:cNvCxnSpPr>
            <a:cxnSpLocks/>
          </p:cNvCxnSpPr>
          <p:nvPr/>
        </p:nvCxnSpPr>
        <p:spPr>
          <a:xfrm flipV="1">
            <a:off x="10790148" y="2133756"/>
            <a:ext cx="0" cy="3189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23C567-28F3-9E67-446C-0149672E1BA7}"/>
              </a:ext>
            </a:extLst>
          </p:cNvPr>
          <p:cNvCxnSpPr/>
          <p:nvPr/>
        </p:nvCxnSpPr>
        <p:spPr>
          <a:xfrm flipH="1">
            <a:off x="7760020" y="2196401"/>
            <a:ext cx="1001949" cy="20136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523C38-6F2B-B710-8EFE-D6558AAE2150}"/>
              </a:ext>
            </a:extLst>
          </p:cNvPr>
          <p:cNvCxnSpPr>
            <a:cxnSpLocks/>
          </p:cNvCxnSpPr>
          <p:nvPr/>
        </p:nvCxnSpPr>
        <p:spPr>
          <a:xfrm flipH="1">
            <a:off x="8388232" y="1985485"/>
            <a:ext cx="337549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Free Vectors | rising temperature icon">
            <a:extLst>
              <a:ext uri="{FF2B5EF4-FFF2-40B4-BE49-F238E27FC236}">
                <a16:creationId xmlns:a16="http://schemas.microsoft.com/office/drawing/2014/main" id="{23A1EA1E-C4F0-3415-2285-A4DE99B9D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529" y="3091289"/>
            <a:ext cx="1179522" cy="88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065984-41E4-919E-5A26-AE07D1982628}"/>
              </a:ext>
            </a:extLst>
          </p:cNvPr>
          <p:cNvSpPr txBox="1"/>
          <p:nvPr/>
        </p:nvSpPr>
        <p:spPr>
          <a:xfrm>
            <a:off x="8814605" y="4974183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Time (d)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4BE5E5-5496-E77E-F7ED-BC770A4A7E16}"/>
              </a:ext>
            </a:extLst>
          </p:cNvPr>
          <p:cNvSpPr txBox="1"/>
          <p:nvPr/>
        </p:nvSpPr>
        <p:spPr>
          <a:xfrm rot="16200000">
            <a:off x="5713187" y="2976848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Abundance</a:t>
            </a:r>
          </a:p>
        </p:txBody>
      </p:sp>
      <p:pic>
        <p:nvPicPr>
          <p:cNvPr id="1026" name="Picture 2" descr="fist bump vector icon design line illustration clip art isolated on white background">
            <a:extLst>
              <a:ext uri="{FF2B5EF4-FFF2-40B4-BE49-F238E27FC236}">
                <a16:creationId xmlns:a16="http://schemas.microsoft.com/office/drawing/2014/main" id="{FFBFB6A5-B985-2C60-4928-83E3E66BA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3" t="24718" r="16858" b="24643"/>
          <a:stretch>
            <a:fillRect/>
          </a:stretch>
        </p:blipFill>
        <p:spPr bwMode="auto">
          <a:xfrm>
            <a:off x="4567545" y="4499288"/>
            <a:ext cx="1353489" cy="103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22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2026</TotalTime>
  <Words>1795</Words>
  <Application>Microsoft Office PowerPoint</Application>
  <PresentationFormat>Widescreen</PresentationFormat>
  <Paragraphs>454</Paragraphs>
  <Slides>40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Aptos</vt:lpstr>
      <vt:lpstr>Aptos Display</vt:lpstr>
      <vt:lpstr>Arial</vt:lpstr>
      <vt:lpstr>Consolas</vt:lpstr>
      <vt:lpstr>Times New Roman</vt:lpstr>
      <vt:lpstr>Office Theme</vt:lpstr>
      <vt:lpstr>The search for indirect ecological effects of evolution in pitcher plant rotifers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Mendelson, Alex</dc:creator>
  <cp:lastModifiedBy>Mendelson, Alex</cp:lastModifiedBy>
  <cp:revision>372</cp:revision>
  <dcterms:created xsi:type="dcterms:W3CDTF">2025-10-21T18:58:47Z</dcterms:created>
  <dcterms:modified xsi:type="dcterms:W3CDTF">2025-11-05T01:24:36Z</dcterms:modified>
</cp:coreProperties>
</file>